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0"/>
  </p:notesMasterIdLst>
  <p:sldIdLst>
    <p:sldId id="259" r:id="rId3"/>
    <p:sldId id="365" r:id="rId4"/>
    <p:sldId id="364" r:id="rId5"/>
    <p:sldId id="366" r:id="rId6"/>
    <p:sldId id="380" r:id="rId7"/>
    <p:sldId id="368" r:id="rId8"/>
    <p:sldId id="369" r:id="rId9"/>
    <p:sldId id="370" r:id="rId10"/>
    <p:sldId id="371" r:id="rId11"/>
    <p:sldId id="374" r:id="rId12"/>
    <p:sldId id="375" r:id="rId13"/>
    <p:sldId id="372" r:id="rId14"/>
    <p:sldId id="373" r:id="rId15"/>
    <p:sldId id="376" r:id="rId16"/>
    <p:sldId id="377" r:id="rId17"/>
    <p:sldId id="378" r:id="rId18"/>
    <p:sldId id="379"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2" autoAdjust="0"/>
    <p:restoredTop sz="94615" autoAdjust="0"/>
  </p:normalViewPr>
  <p:slideViewPr>
    <p:cSldViewPr snapToGrid="0">
      <p:cViewPr varScale="1">
        <p:scale>
          <a:sx n="66" d="100"/>
          <a:sy n="66" d="100"/>
        </p:scale>
        <p:origin x="1272" y="72"/>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BD1F7-2F0E-4E08-9BD6-4F2BA3C04C1A}" type="datetimeFigureOut">
              <a:rPr lang="it-IT" smtClean="0"/>
              <a:t>28/06/2016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EC221-A393-4C9F-A40D-4DC67B3D2598}" type="slidenum">
              <a:rPr lang="it-IT" smtClean="0"/>
              <a:t>‹#›</a:t>
            </a:fld>
            <a:endParaRPr lang="it-IT"/>
          </a:p>
        </p:txBody>
      </p:sp>
    </p:spTree>
    <p:extLst>
      <p:ext uri="{BB962C8B-B14F-4D97-AF65-F5344CB8AC3E}">
        <p14:creationId xmlns:p14="http://schemas.microsoft.com/office/powerpoint/2010/main" val="277323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5F8C142-3BCC-4918-A2C9-6C80483D4C5D}" type="datetimeFigureOut">
              <a:rPr lang="it-IT"/>
              <a:pPr>
                <a:defRPr/>
              </a:pPr>
              <a:t>28/06/2016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D87C99B-84E7-483F-84AF-623BC82424EB}" type="slidenum">
              <a:rPr lang="it-IT"/>
              <a:pPr>
                <a:defRPr/>
              </a:pPr>
              <a:t>‹#›</a:t>
            </a:fld>
            <a:endParaRPr lang="it-IT"/>
          </a:p>
        </p:txBody>
      </p:sp>
    </p:spTree>
    <p:extLst>
      <p:ext uri="{BB962C8B-B14F-4D97-AF65-F5344CB8AC3E}">
        <p14:creationId xmlns:p14="http://schemas.microsoft.com/office/powerpoint/2010/main" val="170639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17734539-A047-468A-B6B8-A62B88D5AFC5}" type="datetimeFigureOut">
              <a:rPr lang="it-IT"/>
              <a:pPr>
                <a:defRPr/>
              </a:pPr>
              <a:t>28/06/2016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9C90CA2-C274-42B3-8744-CFF0D3A09815}" type="slidenum">
              <a:rPr lang="it-IT"/>
              <a:pPr>
                <a:defRPr/>
              </a:pPr>
              <a:t>‹#›</a:t>
            </a:fld>
            <a:endParaRPr lang="it-IT"/>
          </a:p>
        </p:txBody>
      </p:sp>
    </p:spTree>
    <p:extLst>
      <p:ext uri="{BB962C8B-B14F-4D97-AF65-F5344CB8AC3E}">
        <p14:creationId xmlns:p14="http://schemas.microsoft.com/office/powerpoint/2010/main" val="262134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793FB5B-F863-4762-A59B-BD775A22166D}" type="datetimeFigureOut">
              <a:rPr lang="it-IT"/>
              <a:pPr>
                <a:defRPr/>
              </a:pPr>
              <a:t>28/06/2016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A8AAA8C9-628D-4A0C-BF9E-97724B7CB184}" type="slidenum">
              <a:rPr lang="it-IT"/>
              <a:pPr>
                <a:defRPr/>
              </a:pPr>
              <a:t>‹#›</a:t>
            </a:fld>
            <a:endParaRPr lang="it-IT"/>
          </a:p>
        </p:txBody>
      </p:sp>
      <p:sp>
        <p:nvSpPr>
          <p:cNvPr id="5" name="Rettangolo 4"/>
          <p:cNvSpPr/>
          <p:nvPr userDrawn="1"/>
        </p:nvSpPr>
        <p:spPr>
          <a:xfrm>
            <a:off x="344384" y="166255"/>
            <a:ext cx="2683824" cy="985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2" descr="http://capermed.weebly.com/uploads/2/4/1/1/24114113/139964024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37" y="154384"/>
            <a:ext cx="3153106" cy="57264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userDrawn="1"/>
        </p:nvSpPr>
        <p:spPr>
          <a:xfrm>
            <a:off x="838034" y="616277"/>
            <a:ext cx="2319836" cy="307777"/>
          </a:xfrm>
          <a:prstGeom prst="rect">
            <a:avLst/>
          </a:prstGeom>
          <a:noFill/>
        </p:spPr>
        <p:txBody>
          <a:bodyPr wrap="square" rtlCol="0">
            <a:spAutoFit/>
          </a:bodyPr>
          <a:lstStyle/>
          <a:p>
            <a:pPr algn="l"/>
            <a:r>
              <a:rPr lang="it-IT" sz="1400" dirty="0">
                <a:solidFill>
                  <a:srgbClr val="008000"/>
                </a:solidFill>
                <a:effectLst/>
                <a:latin typeface="Garamond" panose="02020404030301010803" pitchFamily="18" charset="0"/>
              </a:rPr>
              <a:t>2016, 28-30 </a:t>
            </a:r>
            <a:r>
              <a:rPr lang="it-IT" sz="1400" dirty="0" err="1">
                <a:solidFill>
                  <a:srgbClr val="008000"/>
                </a:solidFill>
                <a:effectLst/>
                <a:latin typeface="Garamond" panose="02020404030301010803" pitchFamily="18" charset="0"/>
              </a:rPr>
              <a:t>June</a:t>
            </a:r>
            <a:r>
              <a:rPr lang="it-IT" sz="1400" dirty="0">
                <a:solidFill>
                  <a:srgbClr val="008000"/>
                </a:solidFill>
                <a:effectLst/>
                <a:latin typeface="Garamond" panose="02020404030301010803" pitchFamily="18" charset="0"/>
              </a:rPr>
              <a:t> – Brescia (I)</a:t>
            </a:r>
          </a:p>
        </p:txBody>
      </p:sp>
    </p:spTree>
    <p:extLst>
      <p:ext uri="{BB962C8B-B14F-4D97-AF65-F5344CB8AC3E}">
        <p14:creationId xmlns:p14="http://schemas.microsoft.com/office/powerpoint/2010/main" val="5852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p:spPr>
        <p:txBody>
          <a:bodyPr/>
          <a:lstStyle>
            <a:lvl1pPr>
              <a:defRPr smtClean="0"/>
            </a:lvl1pPr>
          </a:lstStyle>
          <a:p>
            <a:pPr>
              <a:defRPr/>
            </a:pPr>
            <a:fld id="{F5A2D68F-FAF5-428B-9B7F-772A1DE24868}" type="datetimeFigureOut">
              <a:rPr lang="it-IT"/>
              <a:pPr>
                <a:defRPr/>
              </a:pPr>
              <a:t>28/06/2016</a:t>
            </a:fld>
            <a:endParaRPr lang="it-IT"/>
          </a:p>
        </p:txBody>
      </p:sp>
      <p:sp>
        <p:nvSpPr>
          <p:cNvPr id="5" name="Segnaposto piè di pagina 4"/>
          <p:cNvSpPr>
            <a:spLocks noGrp="1"/>
          </p:cNvSpPr>
          <p:nvPr>
            <p:ph type="ftr" sz="quarter" idx="11"/>
          </p:nvPr>
        </p:nvSpPr>
        <p:spPr>
          <a:xfrm>
            <a:off x="3124200" y="6356350"/>
            <a:ext cx="2895600" cy="365125"/>
          </a:xfrm>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0"/>
            <a:ext cx="2133600" cy="365125"/>
          </a:xfrm>
        </p:spPr>
        <p:txBody>
          <a:bodyPr/>
          <a:lstStyle>
            <a:lvl1pPr>
              <a:defRPr smtClean="0"/>
            </a:lvl1pPr>
          </a:lstStyle>
          <a:p>
            <a:pPr>
              <a:defRPr/>
            </a:pPr>
            <a:fld id="{4AC46939-B91D-4BBA-BB6E-8F527D0D89B7}" type="slidenum">
              <a:rPr lang="it-IT"/>
              <a:pPr>
                <a:defRPr/>
              </a:pPr>
              <a:t>‹#›</a:t>
            </a:fld>
            <a:endParaRPr lang="it-IT"/>
          </a:p>
        </p:txBody>
      </p:sp>
      <p:sp>
        <p:nvSpPr>
          <p:cNvPr id="7" name="CasellaDiTesto 6"/>
          <p:cNvSpPr txBox="1"/>
          <p:nvPr userDrawn="1"/>
        </p:nvSpPr>
        <p:spPr>
          <a:xfrm>
            <a:off x="6300192" y="6516052"/>
            <a:ext cx="2843808" cy="369332"/>
          </a:xfrm>
          <a:prstGeom prst="rect">
            <a:avLst/>
          </a:prstGeom>
          <a:noFill/>
        </p:spPr>
        <p:txBody>
          <a:bodyPr wrap="square" rtlCol="0">
            <a:spAutoFit/>
          </a:bodyPr>
          <a:lstStyle/>
          <a:p>
            <a:r>
              <a:rPr lang="it-IT" dirty="0">
                <a:solidFill>
                  <a:schemeClr val="bg1"/>
                </a:solidFill>
              </a:rPr>
              <a:t>giacomo.gerosa@unicatt.it</a:t>
            </a:r>
          </a:p>
        </p:txBody>
      </p:sp>
      <p:sp>
        <p:nvSpPr>
          <p:cNvPr id="8" name="CasellaDiTesto 7"/>
          <p:cNvSpPr txBox="1"/>
          <p:nvPr userDrawn="1"/>
        </p:nvSpPr>
        <p:spPr>
          <a:xfrm>
            <a:off x="323528" y="6525344"/>
            <a:ext cx="2664296" cy="369332"/>
          </a:xfrm>
          <a:prstGeom prst="rect">
            <a:avLst/>
          </a:prstGeom>
          <a:noFill/>
        </p:spPr>
        <p:txBody>
          <a:bodyPr wrap="square" rtlCol="0">
            <a:spAutoFit/>
          </a:bodyPr>
          <a:lstStyle/>
          <a:p>
            <a:r>
              <a:rPr lang="it-IT" dirty="0"/>
              <a:t>Milano, 27 </a:t>
            </a:r>
            <a:r>
              <a:rPr lang="it-IT" dirty="0" err="1"/>
              <a:t>June</a:t>
            </a:r>
            <a:r>
              <a:rPr lang="it-IT" dirty="0"/>
              <a:t> 2016</a:t>
            </a:r>
          </a:p>
        </p:txBody>
      </p:sp>
    </p:spTree>
    <p:extLst>
      <p:ext uri="{BB962C8B-B14F-4D97-AF65-F5344CB8AC3E}">
        <p14:creationId xmlns:p14="http://schemas.microsoft.com/office/powerpoint/2010/main" val="2794169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defRPr>
            </a:lvl1pPr>
          </a:lstStyle>
          <a:p>
            <a:pPr fontAlgn="base">
              <a:spcBef>
                <a:spcPct val="0"/>
              </a:spcBef>
              <a:spcAft>
                <a:spcPct val="0"/>
              </a:spcAft>
              <a:defRPr/>
            </a:pPr>
            <a:fld id="{705DE995-9CFD-4211-A659-B4FBD6B4571A}" type="datetimeFigureOut">
              <a:rPr lang="it-IT"/>
              <a:pPr fontAlgn="base">
                <a:spcBef>
                  <a:spcPct val="0"/>
                </a:spcBef>
                <a:spcAft>
                  <a:spcPct val="0"/>
                </a:spcAft>
                <a:defRPr/>
              </a:pPr>
              <a:t>28/06/2016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defRPr>
            </a:lvl1pPr>
          </a:lstStyle>
          <a:p>
            <a:pPr fontAlgn="base">
              <a:spcBef>
                <a:spcPct val="0"/>
              </a:spcBef>
              <a:spcAft>
                <a:spcPct val="0"/>
              </a:spcAft>
              <a:defRPr/>
            </a:pPr>
            <a:fld id="{B0001576-261E-4FD4-84BB-85854CB63E33}" type="slidenum">
              <a:rPr lang="it-IT"/>
              <a:pPr fontAlgn="base">
                <a:spcBef>
                  <a:spcPct val="0"/>
                </a:spcBef>
                <a:spcAft>
                  <a:spcPct val="0"/>
                </a:spcAft>
                <a:defRPr/>
              </a:pPr>
              <a:t>‹#›</a:t>
            </a:fld>
            <a:endParaRPr lang="it-IT"/>
          </a:p>
        </p:txBody>
      </p:sp>
    </p:spTree>
    <p:extLst>
      <p:ext uri="{BB962C8B-B14F-4D97-AF65-F5344CB8AC3E}">
        <p14:creationId xmlns:p14="http://schemas.microsoft.com/office/powerpoint/2010/main" val="24457311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defRPr>
            </a:lvl1pPr>
          </a:lstStyle>
          <a:p>
            <a:pPr fontAlgn="base">
              <a:spcBef>
                <a:spcPct val="0"/>
              </a:spcBef>
              <a:spcAft>
                <a:spcPct val="0"/>
              </a:spcAft>
              <a:defRPr/>
            </a:pPr>
            <a:fld id="{60569969-0225-4187-9908-CD28872F6D09}" type="datetimeFigureOut">
              <a:rPr lang="it-IT"/>
              <a:pPr fontAlgn="base">
                <a:spcBef>
                  <a:spcPct val="0"/>
                </a:spcBef>
                <a:spcAft>
                  <a:spcPct val="0"/>
                </a:spcAft>
                <a:defRPr/>
              </a:pPr>
              <a:t>28/06/2016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defRPr>
            </a:lvl1pPr>
          </a:lstStyle>
          <a:p>
            <a:pPr fontAlgn="base">
              <a:spcBef>
                <a:spcPct val="0"/>
              </a:spcBef>
              <a:spcAft>
                <a:spcPct val="0"/>
              </a:spcAft>
              <a:defRPr/>
            </a:pPr>
            <a:fld id="{7EFCFD80-FA42-42A5-87D7-0B83263D1107}" type="slidenum">
              <a:rPr lang="it-IT"/>
              <a:pPr fontAlgn="base">
                <a:spcBef>
                  <a:spcPct val="0"/>
                </a:spcBef>
                <a:spcAft>
                  <a:spcPct val="0"/>
                </a:spcAft>
                <a:defRPr/>
              </a:pPr>
              <a:t>‹#›</a:t>
            </a:fld>
            <a:endParaRPr lang="it-IT"/>
          </a:p>
        </p:txBody>
      </p:sp>
    </p:spTree>
    <p:extLst>
      <p:ext uri="{BB962C8B-B14F-4D97-AF65-F5344CB8AC3E}">
        <p14:creationId xmlns:p14="http://schemas.microsoft.com/office/powerpoint/2010/main" val="67303524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researchprofessional.com/0/rr/home" TargetMode="Externa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research/environment/index.cfm?pg=prima" TargetMode="External"/><Relationship Id="rId2" Type="http://schemas.openxmlformats.org/officeDocument/2006/relationships/image" Target="../media/image15.jpg"/><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1.gif"/><Relationship Id="rId5" Type="http://schemas.openxmlformats.org/officeDocument/2006/relationships/image" Target="../media/image13.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1.gif"/><Relationship Id="rId2" Type="http://schemas.openxmlformats.org/officeDocument/2006/relationships/hyperlink" Target="http://ec.europa.eu/research/era/era-net-in-horizon-2020_en.htm"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2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asellaDiTesto 3"/>
          <p:cNvSpPr txBox="1">
            <a:spLocks noChangeArrowheads="1"/>
          </p:cNvSpPr>
          <p:nvPr/>
        </p:nvSpPr>
        <p:spPr bwMode="auto">
          <a:xfrm>
            <a:off x="935447" y="2420888"/>
            <a:ext cx="77049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en-US" altLang="it-IT" sz="2800" b="1" dirty="0">
                <a:solidFill>
                  <a:prstClr val="white"/>
                </a:solidFill>
                <a:effectLst>
                  <a:outerShdw blurRad="38100" dist="38100" dir="2700000" algn="tl">
                    <a:srgbClr val="000000">
                      <a:alpha val="43137"/>
                    </a:srgbClr>
                  </a:outerShdw>
                </a:effectLst>
                <a:latin typeface="Georgia" pitchFamily="18" charset="0"/>
              </a:rPr>
              <a:t>(E)merging directions on air pollution and climate change research in Mediterranean ecosystem</a:t>
            </a:r>
            <a:endParaRPr lang="it-IT" altLang="it-IT" sz="2800" b="1" dirty="0">
              <a:solidFill>
                <a:prstClr val="white"/>
              </a:solidFill>
              <a:effectLst>
                <a:outerShdw blurRad="38100" dist="38100" dir="2700000" algn="tl">
                  <a:srgbClr val="000000">
                    <a:alpha val="43137"/>
                  </a:srgbClr>
                </a:outerShdw>
              </a:effectLst>
              <a:latin typeface="Georgia" pitchFamily="18" charset="0"/>
            </a:endParaRPr>
          </a:p>
        </p:txBody>
      </p:sp>
      <p:sp>
        <p:nvSpPr>
          <p:cNvPr id="10242" name="CasellaDiTesto 7"/>
          <p:cNvSpPr txBox="1">
            <a:spLocks noChangeArrowheads="1"/>
          </p:cNvSpPr>
          <p:nvPr/>
        </p:nvSpPr>
        <p:spPr bwMode="auto">
          <a:xfrm>
            <a:off x="840925" y="6434138"/>
            <a:ext cx="381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it-IT" altLang="it-IT" sz="1400" b="1" dirty="0">
                <a:solidFill>
                  <a:prstClr val="white"/>
                </a:solidFill>
                <a:effectLst>
                  <a:outerShdw blurRad="38100" dist="38100" dir="2700000" algn="tl">
                    <a:srgbClr val="000000">
                      <a:alpha val="43137"/>
                    </a:srgbClr>
                  </a:outerShdw>
                </a:effectLst>
                <a:cs typeface="Arial" pitchFamily="34" charset="0"/>
              </a:rPr>
              <a:t>Brescia, 28 </a:t>
            </a:r>
            <a:r>
              <a:rPr lang="it-IT" altLang="it-IT" sz="1400" b="1" dirty="0" err="1">
                <a:solidFill>
                  <a:prstClr val="white"/>
                </a:solidFill>
                <a:effectLst>
                  <a:outerShdw blurRad="38100" dist="38100" dir="2700000" algn="tl">
                    <a:srgbClr val="000000">
                      <a:alpha val="43137"/>
                    </a:srgbClr>
                  </a:outerShdw>
                </a:effectLst>
                <a:cs typeface="Arial" pitchFamily="34" charset="0"/>
              </a:rPr>
              <a:t>June</a:t>
            </a:r>
            <a:r>
              <a:rPr lang="it-IT" altLang="it-IT" sz="1400" b="1" dirty="0">
                <a:solidFill>
                  <a:prstClr val="white"/>
                </a:solidFill>
                <a:effectLst>
                  <a:outerShdw blurRad="38100" dist="38100" dir="2700000" algn="tl">
                    <a:srgbClr val="000000">
                      <a:alpha val="43137"/>
                    </a:srgbClr>
                  </a:outerShdw>
                </a:effectLst>
                <a:cs typeface="Arial" pitchFamily="34" charset="0"/>
              </a:rPr>
              <a:t> 2016</a:t>
            </a:r>
            <a:endParaRPr lang="it-IT" altLang="it-IT" sz="1600" b="1" dirty="0">
              <a:solidFill>
                <a:prstClr val="white"/>
              </a:solidFill>
              <a:effectLst>
                <a:outerShdw blurRad="38100" dist="38100" dir="2700000" algn="tl">
                  <a:srgbClr val="000000">
                    <a:alpha val="43137"/>
                  </a:srgbClr>
                </a:outerShdw>
              </a:effectLst>
              <a:cs typeface="Arial" pitchFamily="34" charset="0"/>
            </a:endParaRPr>
          </a:p>
        </p:txBody>
      </p:sp>
      <p:sp>
        <p:nvSpPr>
          <p:cNvPr id="10243" name="CasellaDiTesto 9"/>
          <p:cNvSpPr txBox="1">
            <a:spLocks noChangeArrowheads="1"/>
          </p:cNvSpPr>
          <p:nvPr/>
        </p:nvSpPr>
        <p:spPr bwMode="auto">
          <a:xfrm>
            <a:off x="611561" y="4085602"/>
            <a:ext cx="80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it-IT" altLang="it-IT" dirty="0">
                <a:solidFill>
                  <a:prstClr val="white"/>
                </a:solidFill>
                <a:cs typeface="Arial" pitchFamily="34" charset="0"/>
              </a:rPr>
              <a:t>Giacomo Gerosa</a:t>
            </a:r>
            <a:r>
              <a:rPr lang="it-IT" altLang="it-IT" baseline="30000" dirty="0">
                <a:solidFill>
                  <a:prstClr val="white"/>
                </a:solidFill>
                <a:cs typeface="Arial" pitchFamily="34" charset="0"/>
              </a:rPr>
              <a:t>1</a:t>
            </a:r>
            <a:r>
              <a:rPr lang="it-IT" altLang="it-IT" dirty="0">
                <a:solidFill>
                  <a:prstClr val="white"/>
                </a:solidFill>
                <a:cs typeface="Arial" pitchFamily="34" charset="0"/>
              </a:rPr>
              <a:t>,</a:t>
            </a:r>
            <a:r>
              <a:rPr lang="it-IT" altLang="it-IT" b="1" dirty="0">
                <a:solidFill>
                  <a:prstClr val="white"/>
                </a:solidFill>
                <a:cs typeface="Arial" pitchFamily="34" charset="0"/>
              </a:rPr>
              <a:t> </a:t>
            </a:r>
            <a:r>
              <a:rPr lang="it-IT" altLang="it-IT" dirty="0">
                <a:solidFill>
                  <a:prstClr val="white"/>
                </a:solidFill>
                <a:cs typeface="Arial" pitchFamily="34" charset="0"/>
              </a:rPr>
              <a:t>Riccardo Marzuoli</a:t>
            </a:r>
            <a:r>
              <a:rPr lang="it-IT" altLang="it-IT" baseline="30000" dirty="0">
                <a:solidFill>
                  <a:prstClr val="white"/>
                </a:solidFill>
                <a:cs typeface="Arial" pitchFamily="34" charset="0"/>
              </a:rPr>
              <a:t>1</a:t>
            </a:r>
            <a:r>
              <a:rPr lang="it-IT" altLang="it-IT" dirty="0">
                <a:solidFill>
                  <a:prstClr val="white"/>
                </a:solidFill>
                <a:cs typeface="Arial" pitchFamily="34" charset="0"/>
              </a:rPr>
              <a:t>, </a:t>
            </a:r>
            <a:r>
              <a:rPr lang="it-IT" altLang="it-IT" dirty="0" err="1">
                <a:solidFill>
                  <a:prstClr val="white"/>
                </a:solidFill>
                <a:cs typeface="Arial" pitchFamily="34" charset="0"/>
              </a:rPr>
              <a:t>Raùl</a:t>
            </a:r>
            <a:r>
              <a:rPr lang="it-IT" altLang="it-IT" dirty="0">
                <a:solidFill>
                  <a:prstClr val="white"/>
                </a:solidFill>
                <a:cs typeface="Arial" pitchFamily="34" charset="0"/>
              </a:rPr>
              <a:t> </a:t>
            </a:r>
            <a:r>
              <a:rPr lang="it-IT" altLang="it-IT" dirty="0" err="1">
                <a:solidFill>
                  <a:prstClr val="white"/>
                </a:solidFill>
                <a:cs typeface="Arial" pitchFamily="34" charset="0"/>
              </a:rPr>
              <a:t>Ochoa</a:t>
            </a:r>
            <a:r>
              <a:rPr lang="it-IT" altLang="it-IT" dirty="0">
                <a:solidFill>
                  <a:prstClr val="white"/>
                </a:solidFill>
                <a:cs typeface="Arial" pitchFamily="34" charset="0"/>
              </a:rPr>
              <a:t> Hueso</a:t>
            </a:r>
            <a:r>
              <a:rPr lang="it-IT" altLang="it-IT" baseline="30000" dirty="0">
                <a:solidFill>
                  <a:prstClr val="white"/>
                </a:solidFill>
                <a:cs typeface="Arial" pitchFamily="34" charset="0"/>
              </a:rPr>
              <a:t>2</a:t>
            </a:r>
            <a:r>
              <a:rPr lang="it-IT" altLang="it-IT" dirty="0">
                <a:solidFill>
                  <a:prstClr val="white"/>
                </a:solidFill>
                <a:cs typeface="Arial" pitchFamily="34" charset="0"/>
              </a:rPr>
              <a:t>, </a:t>
            </a:r>
            <a:br>
              <a:rPr lang="it-IT" altLang="it-IT" dirty="0">
                <a:solidFill>
                  <a:prstClr val="white"/>
                </a:solidFill>
                <a:cs typeface="Arial" pitchFamily="34" charset="0"/>
              </a:rPr>
            </a:br>
            <a:r>
              <a:rPr lang="it-IT" altLang="it-IT" dirty="0">
                <a:solidFill>
                  <a:prstClr val="white"/>
                </a:solidFill>
                <a:cs typeface="Arial" pitchFamily="34" charset="0"/>
              </a:rPr>
              <a:t>Silvana Munzi</a:t>
            </a:r>
            <a:r>
              <a:rPr lang="it-IT" altLang="it-IT" baseline="30000" dirty="0">
                <a:solidFill>
                  <a:prstClr val="white"/>
                </a:solidFill>
                <a:cs typeface="Arial" pitchFamily="34" charset="0"/>
              </a:rPr>
              <a:t>3</a:t>
            </a:r>
            <a:r>
              <a:rPr lang="it-IT" altLang="it-IT">
                <a:solidFill>
                  <a:prstClr val="white"/>
                </a:solidFill>
                <a:cs typeface="Arial" pitchFamily="34" charset="0"/>
              </a:rPr>
              <a:t>, María Arróniz-Crespo</a:t>
            </a:r>
            <a:r>
              <a:rPr lang="it-IT" altLang="it-IT" baseline="30000">
                <a:solidFill>
                  <a:prstClr val="white"/>
                </a:solidFill>
                <a:cs typeface="Arial" pitchFamily="34" charset="0"/>
              </a:rPr>
              <a:t>4</a:t>
            </a:r>
            <a:endParaRPr lang="it-IT" altLang="it-IT" baseline="30000" dirty="0">
              <a:solidFill>
                <a:prstClr val="white"/>
              </a:solidFill>
              <a:cs typeface="Arial" pitchFamily="34" charset="0"/>
            </a:endParaRPr>
          </a:p>
        </p:txBody>
      </p:sp>
      <p:sp>
        <p:nvSpPr>
          <p:cNvPr id="5" name="CasellaDiTesto 9"/>
          <p:cNvSpPr txBox="1">
            <a:spLocks noChangeArrowheads="1"/>
          </p:cNvSpPr>
          <p:nvPr/>
        </p:nvSpPr>
        <p:spPr bwMode="auto">
          <a:xfrm>
            <a:off x="695443" y="4841538"/>
            <a:ext cx="80287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pPr>
            <a:r>
              <a:rPr lang="it-IT" altLang="it-IT" baseline="30000" dirty="0">
                <a:solidFill>
                  <a:prstClr val="white"/>
                </a:solidFill>
                <a:cs typeface="Arial" pitchFamily="34" charset="0"/>
              </a:rPr>
              <a:t>1</a:t>
            </a:r>
            <a:r>
              <a:rPr lang="it-IT" altLang="it-IT" dirty="0">
                <a:solidFill>
                  <a:prstClr val="white"/>
                </a:solidFill>
                <a:cs typeface="Arial" pitchFamily="34" charset="0"/>
              </a:rPr>
              <a:t> </a:t>
            </a:r>
            <a:r>
              <a:rPr lang="it-IT" altLang="it-IT" sz="1400" i="1" dirty="0">
                <a:solidFill>
                  <a:prstClr val="white"/>
                </a:solidFill>
                <a:cs typeface="Arial" pitchFamily="34" charset="0"/>
              </a:rPr>
              <a:t>Università Cattolica of Brescia, Italy</a:t>
            </a:r>
            <a:endParaRPr lang="it-IT" altLang="it-IT" sz="1400" i="1" baseline="30000" dirty="0">
              <a:solidFill>
                <a:prstClr val="white"/>
              </a:solidFill>
              <a:cs typeface="Arial" pitchFamily="34" charset="0"/>
            </a:endParaRPr>
          </a:p>
          <a:p>
            <a:pPr fontAlgn="base">
              <a:spcBef>
                <a:spcPct val="0"/>
              </a:spcBef>
              <a:spcAft>
                <a:spcPct val="0"/>
              </a:spcAft>
            </a:pPr>
            <a:r>
              <a:rPr lang="it-IT" altLang="it-IT" baseline="30000" dirty="0">
                <a:solidFill>
                  <a:prstClr val="white"/>
                </a:solidFill>
                <a:cs typeface="Arial" pitchFamily="34" charset="0"/>
              </a:rPr>
              <a:t>2</a:t>
            </a:r>
            <a:r>
              <a:rPr lang="it-IT" altLang="it-IT" dirty="0">
                <a:solidFill>
                  <a:prstClr val="white"/>
                </a:solidFill>
                <a:cs typeface="Arial" pitchFamily="34" charset="0"/>
              </a:rPr>
              <a:t> </a:t>
            </a:r>
            <a:r>
              <a:rPr lang="en-US" altLang="it-IT" sz="1400" i="1" dirty="0">
                <a:solidFill>
                  <a:prstClr val="white"/>
                </a:solidFill>
                <a:cs typeface="Arial" pitchFamily="34" charset="0"/>
              </a:rPr>
              <a:t>University of Western Sydney, Australia</a:t>
            </a:r>
            <a:endParaRPr lang="it-IT" altLang="it-IT" sz="1400" i="1" dirty="0">
              <a:solidFill>
                <a:prstClr val="white"/>
              </a:solidFill>
              <a:cs typeface="Arial" pitchFamily="34" charset="0"/>
            </a:endParaRPr>
          </a:p>
          <a:p>
            <a:pPr fontAlgn="base">
              <a:spcBef>
                <a:spcPct val="0"/>
              </a:spcBef>
              <a:spcAft>
                <a:spcPct val="0"/>
              </a:spcAft>
            </a:pPr>
            <a:r>
              <a:rPr lang="it-IT" altLang="it-IT" baseline="30000" dirty="0">
                <a:solidFill>
                  <a:prstClr val="white"/>
                </a:solidFill>
                <a:cs typeface="Arial" pitchFamily="34" charset="0"/>
              </a:rPr>
              <a:t>3</a:t>
            </a:r>
            <a:r>
              <a:rPr lang="it-IT" altLang="it-IT" dirty="0">
                <a:solidFill>
                  <a:prstClr val="white"/>
                </a:solidFill>
                <a:cs typeface="Arial" pitchFamily="34" charset="0"/>
              </a:rPr>
              <a:t> </a:t>
            </a:r>
            <a:r>
              <a:rPr lang="it-IT" altLang="it-IT" sz="1400" i="1" dirty="0">
                <a:solidFill>
                  <a:prstClr val="white"/>
                </a:solidFill>
                <a:cs typeface="Arial" pitchFamily="34" charset="0"/>
              </a:rPr>
              <a:t>Universidade de Lisboa, Portugal</a:t>
            </a:r>
          </a:p>
          <a:p>
            <a:pPr fontAlgn="base">
              <a:spcBef>
                <a:spcPct val="0"/>
              </a:spcBef>
              <a:spcAft>
                <a:spcPct val="0"/>
              </a:spcAft>
            </a:pPr>
            <a:r>
              <a:rPr lang="it-IT" altLang="it-IT" baseline="30000" dirty="0">
                <a:solidFill>
                  <a:prstClr val="white"/>
                </a:solidFill>
                <a:cs typeface="Arial" pitchFamily="34" charset="0"/>
              </a:rPr>
              <a:t>4</a:t>
            </a:r>
            <a:r>
              <a:rPr lang="it-IT" altLang="it-IT" dirty="0">
                <a:solidFill>
                  <a:prstClr val="white"/>
                </a:solidFill>
                <a:cs typeface="Arial" pitchFamily="34" charset="0"/>
              </a:rPr>
              <a:t> </a:t>
            </a:r>
            <a:r>
              <a:rPr lang="it-IT" altLang="it-IT" sz="1400" i="1" dirty="0">
                <a:solidFill>
                  <a:prstClr val="white"/>
                </a:solidFill>
                <a:cs typeface="Arial" pitchFamily="34" charset="0"/>
              </a:rPr>
              <a:t>Universidad Politécnica de Madrid, Spain</a:t>
            </a:r>
          </a:p>
        </p:txBody>
      </p:sp>
      <p:pic>
        <p:nvPicPr>
          <p:cNvPr id="6" name="Picture 2" descr="http://capermed.weebly.com/uploads/2/4/1/1/24114113/13996402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 y="273133"/>
            <a:ext cx="6277183" cy="114002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303810" y="1400045"/>
            <a:ext cx="2837236" cy="338554"/>
          </a:xfrm>
          <a:prstGeom prst="rect">
            <a:avLst/>
          </a:prstGeom>
          <a:noFill/>
        </p:spPr>
        <p:txBody>
          <a:bodyPr wrap="square" rtlCol="0">
            <a:spAutoFit/>
          </a:bodyPr>
          <a:lstStyle/>
          <a:p>
            <a:pPr algn="l"/>
            <a:r>
              <a:rPr lang="it-IT" sz="1600" dirty="0">
                <a:solidFill>
                  <a:srgbClr val="008000"/>
                </a:solidFill>
                <a:effectLst/>
                <a:latin typeface="Garamond" panose="02020404030301010803" pitchFamily="18" charset="0"/>
              </a:rPr>
              <a:t>2016, 28-30 </a:t>
            </a:r>
            <a:r>
              <a:rPr lang="it-IT" sz="1600" dirty="0" err="1">
                <a:solidFill>
                  <a:srgbClr val="008000"/>
                </a:solidFill>
                <a:effectLst/>
                <a:latin typeface="Garamond" panose="02020404030301010803" pitchFamily="18" charset="0"/>
              </a:rPr>
              <a:t>June</a:t>
            </a:r>
            <a:r>
              <a:rPr lang="it-IT" sz="1600" dirty="0">
                <a:solidFill>
                  <a:srgbClr val="008000"/>
                </a:solidFill>
                <a:effectLst/>
                <a:latin typeface="Garamond" panose="02020404030301010803" pitchFamily="18" charset="0"/>
              </a:rPr>
              <a:t> – Brescia (I)</a:t>
            </a:r>
          </a:p>
        </p:txBody>
      </p:sp>
    </p:spTree>
    <p:extLst>
      <p:ext uri="{BB962C8B-B14F-4D97-AF65-F5344CB8AC3E}">
        <p14:creationId xmlns:p14="http://schemas.microsoft.com/office/powerpoint/2010/main" val="21478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6328" y="1242345"/>
            <a:ext cx="8917671" cy="5878532"/>
          </a:xfrm>
          <a:prstGeom prst="rect">
            <a:avLst/>
          </a:prstGeom>
          <a:noFill/>
        </p:spPr>
        <p:txBody>
          <a:bodyPr wrap="square" rtlCol="0">
            <a:spAutoFit/>
          </a:bodyPr>
          <a:lstStyle/>
          <a:p>
            <a:pPr lvl="0"/>
            <a:r>
              <a:rPr lang="en-US" altLang="es-ES_tradnl" sz="3200" dirty="0">
                <a:solidFill>
                  <a:srgbClr val="212121"/>
                </a:solidFill>
                <a:latin typeface="inherit"/>
              </a:rPr>
              <a:t>A break with the past</a:t>
            </a:r>
          </a:p>
          <a:p>
            <a:pPr lvl="0"/>
            <a:endParaRPr lang="en-US" altLang="es-ES_tradnl" sz="3200" dirty="0">
              <a:solidFill>
                <a:srgbClr val="212121"/>
              </a:solidFill>
              <a:latin typeface="inherit"/>
            </a:endParaRPr>
          </a:p>
          <a:p>
            <a:pPr marL="342900" lvl="0" indent="-342900">
              <a:buFont typeface="+mj-lt"/>
              <a:buAutoNum type="arabicPeriod"/>
            </a:pPr>
            <a:r>
              <a:rPr lang="en-US" sz="2000" dirty="0">
                <a:latin typeface="Calibri" panose="020F0502020204030204" pitchFamily="34" charset="0"/>
              </a:rPr>
              <a:t>The </a:t>
            </a:r>
            <a:r>
              <a:rPr lang="en-US" sz="2000" u="sng" dirty="0">
                <a:latin typeface="Calibri" panose="020F0502020204030204" pitchFamily="34" charset="0"/>
              </a:rPr>
              <a:t>name</a:t>
            </a:r>
            <a:r>
              <a:rPr lang="en-US" sz="2000" dirty="0">
                <a:latin typeface="Calibri" panose="020F0502020204030204" pitchFamily="34" charset="0"/>
              </a:rPr>
              <a:t> of the new program of R &amp; I -Horizonte2020- EU reflects the ambition to create ideas, growth and jobs in the future ... will be a key tool for the Innovation Union </a:t>
            </a:r>
          </a:p>
          <a:p>
            <a:pPr marL="342900" lvl="0" indent="-342900">
              <a:buFont typeface="+mj-lt"/>
              <a:buAutoNum type="arabicPeriod"/>
            </a:pPr>
            <a:r>
              <a:rPr lang="en-US" sz="2000" dirty="0">
                <a:latin typeface="Calibri" panose="020F0502020204030204" pitchFamily="34" charset="0"/>
              </a:rPr>
              <a:t>H2020 brings together </a:t>
            </a:r>
            <a:r>
              <a:rPr lang="en-US" sz="2000" u="sng" dirty="0">
                <a:latin typeface="Calibri" panose="020F0502020204030204" pitchFamily="34" charset="0"/>
              </a:rPr>
              <a:t>all sources of funding </a:t>
            </a:r>
            <a:r>
              <a:rPr lang="en-US" sz="2000" dirty="0">
                <a:latin typeface="Calibri" panose="020F0502020204030204" pitchFamily="34" charset="0"/>
              </a:rPr>
              <a:t>for R &amp; I of the EU ( FP , CIP, EIT) </a:t>
            </a:r>
          </a:p>
          <a:p>
            <a:pPr lvl="0"/>
            <a:endParaRPr lang="en-US" sz="2000" dirty="0">
              <a:latin typeface="Calibri" panose="020F0502020204030204" pitchFamily="34" charset="0"/>
            </a:endParaRPr>
          </a:p>
          <a:p>
            <a:r>
              <a:rPr lang="en-US" altLang="es-ES_tradnl" sz="2800" dirty="0">
                <a:solidFill>
                  <a:srgbClr val="808000"/>
                </a:solidFill>
                <a:latin typeface="Calibri" panose="020F0502020204030204" pitchFamily="34" charset="0"/>
              </a:rPr>
              <a:t>KEY NEWS </a:t>
            </a:r>
          </a:p>
          <a:p>
            <a:pPr marL="285750" indent="-285750">
              <a:buFontTx/>
              <a:buChar char="-"/>
            </a:pPr>
            <a:r>
              <a:rPr lang="en-US" altLang="es-ES_tradnl" sz="2000" dirty="0">
                <a:latin typeface="Calibri" panose="020F0502020204030204" pitchFamily="34" charset="0"/>
              </a:rPr>
              <a:t>Inclusive approach open to </a:t>
            </a:r>
            <a:r>
              <a:rPr lang="en-US" altLang="es-ES_tradnl" sz="2000" b="1" dirty="0">
                <a:latin typeface="Calibri" panose="020F0502020204030204" pitchFamily="34" charset="0"/>
              </a:rPr>
              <a:t>new participants </a:t>
            </a:r>
            <a:r>
              <a:rPr lang="en-US" altLang="es-ES_tradnl" sz="2000" dirty="0">
                <a:latin typeface="Calibri" panose="020F0502020204030204" pitchFamily="34" charset="0"/>
              </a:rPr>
              <a:t>(non-academic) </a:t>
            </a:r>
          </a:p>
          <a:p>
            <a:pPr marL="285750" indent="-285750">
              <a:buFontTx/>
              <a:buChar char="-"/>
            </a:pPr>
            <a:r>
              <a:rPr lang="en-US" altLang="es-ES_tradnl" sz="2000" dirty="0">
                <a:latin typeface="Calibri" panose="020F0502020204030204" pitchFamily="34" charset="0"/>
              </a:rPr>
              <a:t>Integration of R &amp; I providing continuous and coherent funding </a:t>
            </a:r>
            <a:r>
              <a:rPr lang="en-US" altLang="es-ES_tradnl" sz="2000" b="1" dirty="0">
                <a:latin typeface="Calibri" panose="020F0502020204030204" pitchFamily="34" charset="0"/>
              </a:rPr>
              <a:t>from idea to market</a:t>
            </a:r>
          </a:p>
          <a:p>
            <a:pPr marL="285750" indent="-285750">
              <a:buFontTx/>
              <a:buChar char="-"/>
            </a:pPr>
            <a:r>
              <a:rPr lang="en-US" altLang="es-ES_tradnl" sz="2000" dirty="0">
                <a:latin typeface="Calibri" panose="020F0502020204030204" pitchFamily="34" charset="0"/>
              </a:rPr>
              <a:t>More support for </a:t>
            </a:r>
            <a:r>
              <a:rPr lang="en-US" altLang="es-ES_tradnl" sz="2000" b="1" dirty="0">
                <a:latin typeface="Calibri" panose="020F0502020204030204" pitchFamily="34" charset="0"/>
              </a:rPr>
              <a:t>activities close to the market </a:t>
            </a:r>
          </a:p>
          <a:p>
            <a:pPr marL="285750" indent="-285750">
              <a:buFontTx/>
              <a:buChar char="-"/>
            </a:pPr>
            <a:r>
              <a:rPr lang="en-US" altLang="es-ES_tradnl" sz="2000" dirty="0">
                <a:latin typeface="Calibri" panose="020F0502020204030204" pitchFamily="34" charset="0"/>
              </a:rPr>
              <a:t>Generate more </a:t>
            </a:r>
            <a:r>
              <a:rPr lang="en-US" altLang="es-ES_tradnl" sz="2000" b="1" dirty="0">
                <a:latin typeface="Calibri" panose="020F0502020204030204" pitchFamily="34" charset="0"/>
              </a:rPr>
              <a:t>business opportunities </a:t>
            </a:r>
          </a:p>
          <a:p>
            <a:pPr marL="285750" indent="-285750">
              <a:buFontTx/>
              <a:buChar char="-"/>
            </a:pPr>
            <a:r>
              <a:rPr lang="en-US" altLang="es-ES_tradnl" sz="2000" b="1" dirty="0">
                <a:latin typeface="Calibri" panose="020F0502020204030204" pitchFamily="34" charset="0"/>
              </a:rPr>
              <a:t>From laboratory to market </a:t>
            </a:r>
            <a:r>
              <a:rPr lang="en-US" altLang="es-ES_tradnl" sz="2000" dirty="0">
                <a:latin typeface="Calibri" panose="020F0502020204030204" pitchFamily="34" charset="0"/>
              </a:rPr>
              <a:t>through a single , specific, </a:t>
            </a:r>
            <a:r>
              <a:rPr lang="en-US" altLang="es-ES_tradnl" sz="2000" dirty="0" err="1">
                <a:latin typeface="Calibri" panose="020F0502020204030204" pitchFamily="34" charset="0"/>
              </a:rPr>
              <a:t>programme</a:t>
            </a:r>
            <a:r>
              <a:rPr lang="en-US" altLang="es-ES_tradnl" sz="2000" dirty="0">
                <a:latin typeface="Calibri" panose="020F0502020204030204" pitchFamily="34" charset="0"/>
              </a:rPr>
              <a:t> </a:t>
            </a:r>
          </a:p>
          <a:p>
            <a:pPr lvl="0"/>
            <a:endParaRPr lang="en-US" sz="1600" dirty="0">
              <a:latin typeface="Calibri" panose="020F0502020204030204" pitchFamily="34" charset="0"/>
            </a:endParaRPr>
          </a:p>
          <a:p>
            <a:pPr marL="342900" lvl="0" indent="-342900">
              <a:buFont typeface="+mj-lt"/>
              <a:buAutoNum type="arabicPeriod"/>
            </a:pPr>
            <a:endParaRPr lang="en-US" sz="1600" dirty="0">
              <a:latin typeface="Calibri" panose="020F0502020204030204" pitchFamily="34" charset="0"/>
            </a:endParaRPr>
          </a:p>
          <a:p>
            <a:pPr marL="342900" lvl="0" indent="-342900">
              <a:buFont typeface="+mj-lt"/>
              <a:buAutoNum type="arabicPeriod"/>
            </a:pPr>
            <a:endParaRPr lang="en-US" sz="1600" dirty="0">
              <a:latin typeface="Calibri" panose="020F0502020204030204" pitchFamily="34" charset="0"/>
            </a:endParaRPr>
          </a:p>
          <a:p>
            <a:pPr lvl="0"/>
            <a:endParaRPr lang="en-US" sz="1600" dirty="0">
              <a:latin typeface="Calibri" panose="020F050202020403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6434" y="143200"/>
            <a:ext cx="933045" cy="782883"/>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078" y="98824"/>
            <a:ext cx="1215342" cy="840847"/>
          </a:xfrm>
          <a:prstGeom prst="rect">
            <a:avLst/>
          </a:prstGeom>
        </p:spPr>
      </p:pic>
      <p:sp>
        <p:nvSpPr>
          <p:cNvPr id="5" name="CasellaDiTesto 2"/>
          <p:cNvSpPr txBox="1">
            <a:spLocks noChangeArrowheads="1"/>
          </p:cNvSpPr>
          <p:nvPr/>
        </p:nvSpPr>
        <p:spPr bwMode="auto">
          <a:xfrm>
            <a:off x="3311154" y="125864"/>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331260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03648" y="1268760"/>
            <a:ext cx="6336704" cy="4402999"/>
          </a:xfrm>
          <a:prstGeom prst="rect">
            <a:avLst/>
          </a:prstGeom>
        </p:spPr>
      </p:pic>
      <p:sp>
        <p:nvSpPr>
          <p:cNvPr id="3" name="CuadroTexto 2"/>
          <p:cNvSpPr txBox="1"/>
          <p:nvPr/>
        </p:nvSpPr>
        <p:spPr>
          <a:xfrm>
            <a:off x="25216" y="5733256"/>
            <a:ext cx="9130138" cy="707886"/>
          </a:xfrm>
          <a:prstGeom prst="rect">
            <a:avLst/>
          </a:prstGeom>
          <a:noFill/>
        </p:spPr>
        <p:txBody>
          <a:bodyPr wrap="square" rtlCol="0">
            <a:spAutoFit/>
          </a:bodyPr>
          <a:lstStyle/>
          <a:p>
            <a:pPr algn="ctr"/>
            <a:r>
              <a:rPr lang="en-US" sz="2000" dirty="0"/>
              <a:t>More than 50% of the </a:t>
            </a:r>
            <a:r>
              <a:rPr lang="en-US" sz="2000" dirty="0" err="1"/>
              <a:t>programme</a:t>
            </a:r>
            <a:r>
              <a:rPr lang="en-US" sz="2000" dirty="0"/>
              <a:t> is competitive open call </a:t>
            </a:r>
            <a:r>
              <a:rPr lang="en-US" sz="2000" b="1" dirty="0"/>
              <a:t>BUT</a:t>
            </a:r>
            <a:r>
              <a:rPr lang="en-US" sz="2000" dirty="0"/>
              <a:t> an increasing % </a:t>
            </a:r>
            <a:r>
              <a:rPr lang="en-US" sz="2000" b="1" dirty="0"/>
              <a:t>is been externalized </a:t>
            </a:r>
            <a:r>
              <a:rPr lang="en-US" sz="2000" dirty="0"/>
              <a:t>(initiatives, depend on the topic)</a:t>
            </a:r>
            <a:endParaRPr lang="en-US"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434" y="133869"/>
            <a:ext cx="933045" cy="78288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078" y="89493"/>
            <a:ext cx="1215342" cy="840847"/>
          </a:xfrm>
          <a:prstGeom prst="rect">
            <a:avLst/>
          </a:prstGeom>
        </p:spPr>
      </p:pic>
      <p:sp>
        <p:nvSpPr>
          <p:cNvPr id="6" name="CasellaDiTesto 2"/>
          <p:cNvSpPr txBox="1">
            <a:spLocks noChangeArrowheads="1"/>
          </p:cNvSpPr>
          <p:nvPr/>
        </p:nvSpPr>
        <p:spPr bwMode="auto">
          <a:xfrm>
            <a:off x="3311154" y="116533"/>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128505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285" y="1556792"/>
            <a:ext cx="9130138" cy="4616648"/>
          </a:xfrm>
          <a:prstGeom prst="rect">
            <a:avLst/>
          </a:prstGeom>
          <a:noFill/>
        </p:spPr>
        <p:txBody>
          <a:bodyPr wrap="square" rtlCol="0">
            <a:spAutoFit/>
          </a:bodyPr>
          <a:lstStyle/>
          <a:p>
            <a:r>
              <a:rPr lang="en-US" sz="2000" dirty="0"/>
              <a:t>RESEARCH PROFESSIONAL</a:t>
            </a:r>
          </a:p>
          <a:p>
            <a:pPr algn="ctr"/>
            <a:endParaRPr lang="en-US" sz="2000" dirty="0"/>
          </a:p>
          <a:p>
            <a:pPr algn="ctr"/>
            <a:r>
              <a:rPr lang="en-US" sz="2000" dirty="0">
                <a:hlinkClick r:id="rId2"/>
              </a:rPr>
              <a:t>https://www.researchprofessional.com/0/rr/home</a:t>
            </a:r>
            <a:r>
              <a:rPr lang="en-US" sz="2000" dirty="0"/>
              <a:t> </a:t>
            </a:r>
          </a:p>
          <a:p>
            <a:pPr algn="ctr"/>
            <a:endParaRPr lang="en-US" sz="2000" dirty="0"/>
          </a:p>
          <a:p>
            <a:pPr algn="ctr"/>
            <a:r>
              <a:rPr lang="en-US" i="1" dirty="0"/>
              <a:t>Keywords: Air Pollution + Land Pollution + </a:t>
            </a:r>
            <a:r>
              <a:rPr lang="es-ES_tradnl" i="1" dirty="0" err="1"/>
              <a:t>Agricultural</a:t>
            </a:r>
            <a:r>
              <a:rPr lang="es-ES_tradnl" i="1" dirty="0"/>
              <a:t> &amp; Natural </a:t>
            </a:r>
            <a:r>
              <a:rPr lang="es-ES_tradnl" i="1" dirty="0" err="1"/>
              <a:t>Resource</a:t>
            </a:r>
            <a:r>
              <a:rPr lang="es-ES_tradnl" i="1" dirty="0"/>
              <a:t> </a:t>
            </a:r>
            <a:r>
              <a:rPr lang="es-ES_tradnl" i="1" dirty="0" err="1"/>
              <a:t>Economics</a:t>
            </a:r>
            <a:r>
              <a:rPr lang="es-ES_tradnl" i="1" dirty="0"/>
              <a:t>; </a:t>
            </a:r>
            <a:r>
              <a:rPr lang="es-ES_tradnl" i="1" dirty="0" err="1"/>
              <a:t>Environmental</a:t>
            </a:r>
            <a:r>
              <a:rPr lang="es-ES_tradnl" i="1" dirty="0"/>
              <a:t> &amp; </a:t>
            </a:r>
            <a:r>
              <a:rPr lang="es-ES_tradnl" i="1" dirty="0" err="1"/>
              <a:t>Ecological</a:t>
            </a:r>
            <a:r>
              <a:rPr lang="es-ES_tradnl" i="1" dirty="0"/>
              <a:t> </a:t>
            </a:r>
            <a:r>
              <a:rPr lang="es-ES_tradnl" i="1" dirty="0" err="1"/>
              <a:t>Economics</a:t>
            </a:r>
            <a:r>
              <a:rPr lang="es-ES_tradnl" i="1" dirty="0"/>
              <a:t> + </a:t>
            </a:r>
            <a:r>
              <a:rPr lang="es-ES_tradnl" i="1" dirty="0" err="1"/>
              <a:t>Environmental</a:t>
            </a:r>
            <a:r>
              <a:rPr lang="es-ES_tradnl" i="1" dirty="0"/>
              <a:t> </a:t>
            </a:r>
            <a:r>
              <a:rPr lang="es-ES_tradnl" i="1" dirty="0" err="1"/>
              <a:t>Economics</a:t>
            </a:r>
            <a:r>
              <a:rPr lang="es-ES_tradnl" i="1" dirty="0"/>
              <a:t> &amp; Natural Capital + </a:t>
            </a:r>
            <a:r>
              <a:rPr lang="es-ES_tradnl" i="1" dirty="0" err="1"/>
              <a:t>Ecosystem</a:t>
            </a:r>
            <a:r>
              <a:rPr lang="es-ES_tradnl" i="1" dirty="0"/>
              <a:t> </a:t>
            </a:r>
            <a:r>
              <a:rPr lang="es-ES_tradnl" i="1" dirty="0" err="1"/>
              <a:t>Function</a:t>
            </a:r>
            <a:endParaRPr lang="en-US" i="1" dirty="0"/>
          </a:p>
          <a:p>
            <a:pPr algn="ctr"/>
            <a:endParaRPr lang="en-US" sz="2000" dirty="0"/>
          </a:p>
          <a:p>
            <a:pPr algn="ctr"/>
            <a:r>
              <a:rPr lang="en-US" sz="2000" b="1" dirty="0"/>
              <a:t>H2020 </a:t>
            </a:r>
          </a:p>
          <a:p>
            <a:pPr algn="ctr"/>
            <a:r>
              <a:rPr lang="en-US" sz="2000" b="1" dirty="0"/>
              <a:t>LIFE+</a:t>
            </a:r>
          </a:p>
          <a:p>
            <a:pPr algn="ctr"/>
            <a:r>
              <a:rPr lang="en-US" sz="2000" b="1" dirty="0"/>
              <a:t>ERANETs</a:t>
            </a:r>
          </a:p>
          <a:p>
            <a:pPr algn="ctr"/>
            <a:r>
              <a:rPr lang="en-US" sz="2000" b="1" dirty="0"/>
              <a:t>COST</a:t>
            </a:r>
          </a:p>
          <a:p>
            <a:pPr algn="ctr"/>
            <a:r>
              <a:rPr lang="en-US" sz="2000" b="1" dirty="0"/>
              <a:t>NIH: National Institute of </a:t>
            </a:r>
            <a:r>
              <a:rPr lang="en-US" sz="2000" b="1" dirty="0">
                <a:solidFill>
                  <a:srgbClr val="00B050"/>
                </a:solidFill>
              </a:rPr>
              <a:t>Health</a:t>
            </a:r>
            <a:r>
              <a:rPr lang="en-US" sz="2000" b="1" dirty="0"/>
              <a:t> (more than 50% of results)</a:t>
            </a:r>
          </a:p>
          <a:p>
            <a:pPr algn="ctr"/>
            <a:r>
              <a:rPr lang="es-ES_tradnl" sz="2000" b="1" dirty="0" err="1"/>
              <a:t>Europe</a:t>
            </a:r>
            <a:r>
              <a:rPr lang="es-ES_tradnl" sz="2000" b="1" dirty="0"/>
              <a:t> and global </a:t>
            </a:r>
            <a:r>
              <a:rPr lang="es-ES_tradnl" sz="2000" b="1" dirty="0" err="1"/>
              <a:t>challenges</a:t>
            </a:r>
            <a:r>
              <a:rPr lang="es-ES_tradnl" sz="2000" b="1" dirty="0"/>
              <a:t> </a:t>
            </a:r>
            <a:r>
              <a:rPr lang="es-ES_tradnl" sz="1600" b="1" dirty="0"/>
              <a:t>(</a:t>
            </a:r>
            <a:r>
              <a:rPr lang="en-US" sz="1600" b="1" dirty="0"/>
              <a:t>Volkswagen Foundation, DE and other funders)</a:t>
            </a:r>
          </a:p>
          <a:p>
            <a:pPr algn="ctr"/>
            <a:r>
              <a:rPr lang="en-US" sz="2000" b="1" dirty="0"/>
              <a:t>Awards</a:t>
            </a:r>
            <a:endParaRPr lang="en-US" sz="24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434" y="143200"/>
            <a:ext cx="933045" cy="78288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078" y="98824"/>
            <a:ext cx="1215342" cy="840847"/>
          </a:xfrm>
          <a:prstGeom prst="rect">
            <a:avLst/>
          </a:prstGeom>
        </p:spPr>
      </p:pic>
      <p:sp>
        <p:nvSpPr>
          <p:cNvPr id="5" name="CasellaDiTesto 2"/>
          <p:cNvSpPr txBox="1">
            <a:spLocks noChangeArrowheads="1"/>
          </p:cNvSpPr>
          <p:nvPr/>
        </p:nvSpPr>
        <p:spPr bwMode="auto">
          <a:xfrm>
            <a:off x="3311154" y="125864"/>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127002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761778"/>
            <a:ext cx="8903834" cy="3847207"/>
          </a:xfrm>
          <a:prstGeom prst="rect">
            <a:avLst/>
          </a:prstGeom>
          <a:noFill/>
        </p:spPr>
        <p:txBody>
          <a:bodyPr wrap="square" rtlCol="0">
            <a:spAutoFit/>
          </a:bodyPr>
          <a:lstStyle/>
          <a:p>
            <a:pPr algn="just"/>
            <a:r>
              <a:rPr lang="en-US" sz="3200" dirty="0">
                <a:latin typeface="Calibri" panose="020F0502020204030204" pitchFamily="34" charset="0"/>
              </a:rPr>
              <a:t>H2020 funding opportunities</a:t>
            </a:r>
          </a:p>
          <a:p>
            <a:pPr algn="just"/>
            <a:endParaRPr lang="en-US" sz="3200" dirty="0">
              <a:latin typeface="Calibri" panose="020F0502020204030204" pitchFamily="34" charset="0"/>
            </a:endParaRPr>
          </a:p>
          <a:p>
            <a:pPr algn="just"/>
            <a:r>
              <a:rPr lang="en-US" sz="3200" b="1" dirty="0">
                <a:latin typeface="Calibri" panose="020F0502020204030204" pitchFamily="34" charset="0"/>
              </a:rPr>
              <a:t>WP 16 – 17 (competitive open calls):</a:t>
            </a:r>
            <a:r>
              <a:rPr lang="en-US" sz="3200" dirty="0">
                <a:latin typeface="Calibri" panose="020F0502020204030204" pitchFamily="34" charset="0"/>
              </a:rPr>
              <a:t> </a:t>
            </a:r>
          </a:p>
          <a:p>
            <a:pPr algn="just"/>
            <a:r>
              <a:rPr lang="en-US" sz="3200" dirty="0">
                <a:latin typeface="Calibri" panose="020F0502020204030204" pitchFamily="34" charset="0"/>
              </a:rPr>
              <a:t>RISE, ITN, FETOPEN, SC5, SC2, Cross-cutting activities</a:t>
            </a:r>
          </a:p>
          <a:p>
            <a:pPr algn="just"/>
            <a:endParaRPr lang="en-US" sz="3200" dirty="0">
              <a:latin typeface="Calibri" panose="020F0502020204030204" pitchFamily="34" charset="0"/>
            </a:endParaRPr>
          </a:p>
          <a:p>
            <a:pPr algn="just"/>
            <a:r>
              <a:rPr lang="en-US" sz="3200" b="1" dirty="0">
                <a:latin typeface="Calibri" panose="020F0502020204030204" pitchFamily="34" charset="0"/>
              </a:rPr>
              <a:t>Public-public partnership (initiatives): </a:t>
            </a:r>
          </a:p>
          <a:p>
            <a:pPr algn="just"/>
            <a:r>
              <a:rPr lang="en-US" sz="3200" dirty="0">
                <a:latin typeface="Calibri" panose="020F0502020204030204" pitchFamily="34" charset="0"/>
              </a:rPr>
              <a:t>Art. 185, JPIs, ERA-NETs</a:t>
            </a:r>
          </a:p>
          <a:p>
            <a:pPr algn="just"/>
            <a:r>
              <a:rPr lang="en-US" sz="2000" dirty="0">
                <a:latin typeface="Calibri" panose="020F0502020204030204" pitchFamily="34" charset="0"/>
              </a:rPr>
              <a:t>(excellent science, still innovation has to be present)</a:t>
            </a:r>
            <a:endParaRPr lang="es-ES" sz="2000" dirty="0">
              <a:latin typeface="Calibri" panose="020F050202020403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6434" y="152531"/>
            <a:ext cx="933045" cy="782883"/>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078" y="108155"/>
            <a:ext cx="1215342" cy="840847"/>
          </a:xfrm>
          <a:prstGeom prst="rect">
            <a:avLst/>
          </a:prstGeom>
        </p:spPr>
      </p:pic>
      <p:sp>
        <p:nvSpPr>
          <p:cNvPr id="5" name="CasellaDiTesto 2"/>
          <p:cNvSpPr txBox="1">
            <a:spLocks noChangeArrowheads="1"/>
          </p:cNvSpPr>
          <p:nvPr/>
        </p:nvSpPr>
        <p:spPr bwMode="auto">
          <a:xfrm>
            <a:off x="3311154" y="135195"/>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231916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166" y="1052736"/>
            <a:ext cx="8903834" cy="2277547"/>
          </a:xfrm>
          <a:prstGeom prst="rect">
            <a:avLst/>
          </a:prstGeom>
          <a:noFill/>
        </p:spPr>
        <p:txBody>
          <a:bodyPr wrap="square" rtlCol="0">
            <a:spAutoFit/>
          </a:bodyPr>
          <a:lstStyle/>
          <a:p>
            <a:pPr algn="just"/>
            <a:r>
              <a:rPr lang="en-US" sz="3200" dirty="0">
                <a:latin typeface="Calibri" panose="020F0502020204030204" pitchFamily="34" charset="0"/>
              </a:rPr>
              <a:t>Joint Programming – Art. 185</a:t>
            </a:r>
            <a:endParaRPr lang="en-US" sz="2400" dirty="0">
              <a:latin typeface="Calibri" panose="020F0502020204030204" pitchFamily="34" charset="0"/>
            </a:endParaRPr>
          </a:p>
          <a:p>
            <a:pPr algn="just"/>
            <a:r>
              <a:rPr lang="en-US" dirty="0">
                <a:latin typeface="Calibri" panose="020F0502020204030204" pitchFamily="34" charset="0"/>
              </a:rPr>
              <a:t>Article 185 of the TFEU enables the EU to participate in research </a:t>
            </a:r>
            <a:r>
              <a:rPr lang="en-US" dirty="0" err="1">
                <a:latin typeface="Calibri" panose="020F0502020204030204" pitchFamily="34" charset="0"/>
              </a:rPr>
              <a:t>programmes</a:t>
            </a:r>
            <a:r>
              <a:rPr lang="en-US" dirty="0">
                <a:latin typeface="Calibri" panose="020F0502020204030204" pitchFamily="34" charset="0"/>
              </a:rPr>
              <a:t> undertaken jointly by several Member States, including participation in the structures created for the execution of national </a:t>
            </a:r>
            <a:r>
              <a:rPr lang="en-US" dirty="0" err="1">
                <a:latin typeface="Calibri" panose="020F0502020204030204" pitchFamily="34" charset="0"/>
              </a:rPr>
              <a:t>programmes</a:t>
            </a:r>
            <a:r>
              <a:rPr lang="en-US" dirty="0">
                <a:latin typeface="Calibri" panose="020F0502020204030204" pitchFamily="34" charset="0"/>
              </a:rPr>
              <a:t>. The actions supported may cover subjects not directly linked to the themes </a:t>
            </a:r>
            <a:r>
              <a:rPr lang="en-US" dirty="0" err="1">
                <a:latin typeface="Calibri" panose="020F0502020204030204" pitchFamily="34" charset="0"/>
              </a:rPr>
              <a:t>fo</a:t>
            </a:r>
            <a:r>
              <a:rPr lang="en-US" dirty="0">
                <a:latin typeface="Calibri" panose="020F0502020204030204" pitchFamily="34" charset="0"/>
              </a:rPr>
              <a:t> the FP as far as they have a </a:t>
            </a:r>
            <a:r>
              <a:rPr lang="en-US" dirty="0" err="1">
                <a:latin typeface="Calibri" panose="020F0502020204030204" pitchFamily="34" charset="0"/>
              </a:rPr>
              <a:t>sufficiente</a:t>
            </a:r>
            <a:r>
              <a:rPr lang="en-US" dirty="0">
                <a:latin typeface="Calibri" panose="020F0502020204030204" pitchFamily="34" charset="0"/>
              </a:rPr>
              <a:t> EU added value. They will also be used to enhance the complementarity and synergy between the FP and activities carried out under intergovernmental structures such as EUREKA and COST</a:t>
            </a:r>
            <a:endParaRPr lang="es-ES" sz="2000" dirty="0">
              <a:latin typeface="Calibri" panose="020F0502020204030204" pitchFamily="34" charset="0"/>
            </a:endParaRPr>
          </a:p>
        </p:txBody>
      </p:sp>
      <p:grpSp>
        <p:nvGrpSpPr>
          <p:cNvPr id="3" name="Grupo 2"/>
          <p:cNvGrpSpPr/>
          <p:nvPr/>
        </p:nvGrpSpPr>
        <p:grpSpPr>
          <a:xfrm>
            <a:off x="240166" y="3429000"/>
            <a:ext cx="8903834" cy="3131581"/>
            <a:chOff x="240166" y="3673429"/>
            <a:chExt cx="8903834" cy="3131581"/>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673429"/>
              <a:ext cx="3240360" cy="954889"/>
            </a:xfrm>
            <a:prstGeom prst="rect">
              <a:avLst/>
            </a:prstGeom>
          </p:spPr>
        </p:pic>
        <p:sp>
          <p:nvSpPr>
            <p:cNvPr id="5" name="CuadroTexto 4"/>
            <p:cNvSpPr txBox="1"/>
            <p:nvPr/>
          </p:nvSpPr>
          <p:spPr>
            <a:xfrm>
              <a:off x="240166" y="4742907"/>
              <a:ext cx="8903834" cy="2062103"/>
            </a:xfrm>
            <a:prstGeom prst="rect">
              <a:avLst/>
            </a:prstGeom>
            <a:noFill/>
          </p:spPr>
          <p:txBody>
            <a:bodyPr wrap="square" rtlCol="0">
              <a:spAutoFit/>
            </a:bodyPr>
            <a:lstStyle/>
            <a:p>
              <a:pPr algn="just"/>
              <a:r>
                <a:rPr lang="en-US" dirty="0">
                  <a:latin typeface="Calibri" panose="020F0502020204030204" pitchFamily="34" charset="0"/>
                </a:rPr>
                <a:t>Partnership for Research and Innovation in the Mediterranean Area (PRIMA). The EU, together with Croatia, Cyprus, Czech Republic, France, Greece, Italy, Luxembourg, Malta, Portugal, Slovenia, Spain and 7 non-EU countries (Algeria, Egypt, Jordan, Lebanon, Morocco, Tunisia and Turkey). The main objective is to reinforce cooperation in research and Innovation in Mediterranean countries in order to contribute to the challenge of sustainable food production and water provision in the Mediterranean region. </a:t>
              </a:r>
            </a:p>
            <a:p>
              <a:pPr algn="just"/>
              <a:r>
                <a:rPr lang="es-ES" sz="2000" dirty="0">
                  <a:latin typeface="Calibri" panose="020F0502020204030204" pitchFamily="34" charset="0"/>
                  <a:hlinkClick r:id="rId3"/>
                </a:rPr>
                <a:t>https://ec.europa.eu/research/environment/index.cfm?pg=prima</a:t>
              </a:r>
              <a:r>
                <a:rPr lang="es-ES" sz="2000" dirty="0">
                  <a:latin typeface="Calibri" panose="020F0502020204030204" pitchFamily="34" charset="0"/>
                </a:rPr>
                <a:t> </a:t>
              </a:r>
            </a:p>
          </p:txBody>
        </p:sp>
      </p:gr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6434" y="133869"/>
            <a:ext cx="933045" cy="78288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5078" y="89493"/>
            <a:ext cx="1215342" cy="840847"/>
          </a:xfrm>
          <a:prstGeom prst="rect">
            <a:avLst/>
          </a:prstGeom>
        </p:spPr>
      </p:pic>
      <p:sp>
        <p:nvSpPr>
          <p:cNvPr id="8" name="CasellaDiTesto 2"/>
          <p:cNvSpPr txBox="1">
            <a:spLocks noChangeArrowheads="1"/>
          </p:cNvSpPr>
          <p:nvPr/>
        </p:nvSpPr>
        <p:spPr bwMode="auto">
          <a:xfrm>
            <a:off x="3311154" y="116533"/>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37386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166" y="1124744"/>
            <a:ext cx="8903834" cy="5293757"/>
          </a:xfrm>
          <a:prstGeom prst="rect">
            <a:avLst/>
          </a:prstGeom>
          <a:noFill/>
        </p:spPr>
        <p:txBody>
          <a:bodyPr wrap="square" rtlCol="0">
            <a:spAutoFit/>
          </a:bodyPr>
          <a:lstStyle/>
          <a:p>
            <a:pPr algn="just"/>
            <a:r>
              <a:rPr lang="en-US" sz="3200" dirty="0">
                <a:latin typeface="Calibri" panose="020F0502020204030204" pitchFamily="34" charset="0"/>
              </a:rPr>
              <a:t>Joint Programming – JPIs</a:t>
            </a:r>
            <a:endParaRPr lang="en-US" sz="2400" dirty="0">
              <a:latin typeface="Calibri" panose="020F0502020204030204" pitchFamily="34" charset="0"/>
            </a:endParaRPr>
          </a:p>
          <a:p>
            <a:pPr algn="just"/>
            <a:r>
              <a:rPr lang="en-US" dirty="0">
                <a:latin typeface="Calibri" panose="020F0502020204030204" pitchFamily="34" charset="0"/>
              </a:rPr>
              <a:t>Joint Programming is a new process combining a strategic framework, a bottom-up approach and a high-level commitment from Member States. </a:t>
            </a:r>
          </a:p>
          <a:p>
            <a:pPr algn="just"/>
            <a:endParaRPr lang="en-US" dirty="0">
              <a:latin typeface="Calibri" panose="020F0502020204030204" pitchFamily="34" charset="0"/>
            </a:endParaRPr>
          </a:p>
          <a:p>
            <a:pPr algn="just"/>
            <a:r>
              <a:rPr lang="en-US" dirty="0">
                <a:latin typeface="Calibri" panose="020F0502020204030204" pitchFamily="34" charset="0"/>
              </a:rPr>
              <a:t>Suitable Joint Programming areas have been identified by a High Level Group on Joint Programming (the GPC from the French "</a:t>
            </a:r>
            <a:r>
              <a:rPr lang="en-US" dirty="0" err="1">
                <a:latin typeface="Calibri" panose="020F0502020204030204" pitchFamily="34" charset="0"/>
              </a:rPr>
              <a:t>Groupe</a:t>
            </a:r>
            <a:r>
              <a:rPr lang="en-US" dirty="0">
                <a:latin typeface="Calibri" panose="020F0502020204030204" pitchFamily="34" charset="0"/>
              </a:rPr>
              <a:t> de </a:t>
            </a:r>
            <a:r>
              <a:rPr lang="en-US" dirty="0" err="1">
                <a:latin typeface="Calibri" panose="020F0502020204030204" pitchFamily="34" charset="0"/>
              </a:rPr>
              <a:t>Programmation</a:t>
            </a:r>
            <a:r>
              <a:rPr lang="en-US" dirty="0">
                <a:latin typeface="Calibri" panose="020F0502020204030204" pitchFamily="34" charset="0"/>
              </a:rPr>
              <a:t> </a:t>
            </a:r>
            <a:r>
              <a:rPr lang="en-US" dirty="0" err="1">
                <a:latin typeface="Calibri" panose="020F0502020204030204" pitchFamily="34" charset="0"/>
              </a:rPr>
              <a:t>Conjointe</a:t>
            </a:r>
            <a:r>
              <a:rPr lang="en-US" dirty="0">
                <a:latin typeface="Calibri" panose="020F0502020204030204" pitchFamily="34" charset="0"/>
              </a:rPr>
              <a:t>“. Based on the result of the GPC, the Council, upon a proposal by the Commission, recommended </a:t>
            </a:r>
            <a:r>
              <a:rPr lang="en-US" b="1" dirty="0">
                <a:latin typeface="Calibri" panose="020F0502020204030204" pitchFamily="34" charset="0"/>
              </a:rPr>
              <a:t>ten areas </a:t>
            </a:r>
            <a:r>
              <a:rPr lang="en-US" dirty="0">
                <a:latin typeface="Calibri" panose="020F0502020204030204" pitchFamily="34" charset="0"/>
              </a:rPr>
              <a:t>in which to implement Joint Programming in priority. From there on, </a:t>
            </a:r>
            <a:r>
              <a:rPr lang="en-US" b="1" dirty="0">
                <a:latin typeface="Calibri" panose="020F0502020204030204" pitchFamily="34" charset="0"/>
              </a:rPr>
              <a:t>participation of Member States in each initiative is "à la carte", </a:t>
            </a:r>
            <a:r>
              <a:rPr lang="en-US" dirty="0">
                <a:latin typeface="Calibri" panose="020F0502020204030204" pitchFamily="34" charset="0"/>
              </a:rPr>
              <a:t>based on voluntary commitments leading to partnerships composed of variable groups of countries. </a:t>
            </a:r>
          </a:p>
          <a:p>
            <a:pPr algn="just"/>
            <a:r>
              <a:rPr lang="en-US" dirty="0">
                <a:latin typeface="Calibri" panose="020F0502020204030204" pitchFamily="34" charset="0"/>
              </a:rPr>
              <a:t> </a:t>
            </a: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23" y="4437112"/>
            <a:ext cx="2808312" cy="136054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34" y="4508143"/>
            <a:ext cx="2550116" cy="145966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572" y="4739621"/>
            <a:ext cx="2348294" cy="958487"/>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434" y="152531"/>
            <a:ext cx="933045" cy="782883"/>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5078" y="108155"/>
            <a:ext cx="1215342" cy="840847"/>
          </a:xfrm>
          <a:prstGeom prst="rect">
            <a:avLst/>
          </a:prstGeom>
        </p:spPr>
      </p:pic>
      <p:sp>
        <p:nvSpPr>
          <p:cNvPr id="8" name="CasellaDiTesto 2"/>
          <p:cNvSpPr txBox="1">
            <a:spLocks noChangeArrowheads="1"/>
          </p:cNvSpPr>
          <p:nvPr/>
        </p:nvSpPr>
        <p:spPr bwMode="auto">
          <a:xfrm>
            <a:off x="3311154" y="135195"/>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364111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166" y="1124744"/>
            <a:ext cx="8903834" cy="5570756"/>
          </a:xfrm>
          <a:prstGeom prst="rect">
            <a:avLst/>
          </a:prstGeom>
          <a:noFill/>
        </p:spPr>
        <p:txBody>
          <a:bodyPr wrap="square" rtlCol="0">
            <a:spAutoFit/>
          </a:bodyPr>
          <a:lstStyle/>
          <a:p>
            <a:pPr algn="just"/>
            <a:r>
              <a:rPr lang="en-US" sz="3200" dirty="0">
                <a:latin typeface="Calibri" panose="020F0502020204030204" pitchFamily="34" charset="0"/>
              </a:rPr>
              <a:t>Joint Programming – ERANETs</a:t>
            </a:r>
            <a:endParaRPr lang="en-US" sz="2400" dirty="0">
              <a:latin typeface="Calibri" panose="020F0502020204030204" pitchFamily="34" charset="0"/>
            </a:endParaRPr>
          </a:p>
          <a:p>
            <a:pPr algn="just"/>
            <a:r>
              <a:rPr lang="en-US" dirty="0"/>
              <a:t>The ERA-NET under Horizon 2020 merges the former ERA-NET and ERA-NET Plus into a single instrument with the central and compulsory element of implementing one substantial call with top-up funding from the Commission. The focus of ERA-NETs is therefore shifting from the funding of networks to the top-up funding of single joint calls for transnational research and innovation in selected areas with high European added value and relevance for Horizon 2020. </a:t>
            </a:r>
            <a:r>
              <a:rPr lang="en-US" dirty="0">
                <a:latin typeface="Calibri" panose="020F0502020204030204" pitchFamily="34" charset="0"/>
              </a:rPr>
              <a:t> </a:t>
            </a:r>
          </a:p>
          <a:p>
            <a:pPr algn="just"/>
            <a:r>
              <a:rPr lang="en-US" dirty="0">
                <a:latin typeface="Calibri" panose="020F0502020204030204" pitchFamily="34" charset="0"/>
                <a:hlinkClick r:id="rId2"/>
              </a:rPr>
              <a:t>http://ec.europa.eu/research/era/era-net-in-horizon-2020_en.htm</a:t>
            </a:r>
            <a:r>
              <a:rPr lang="en-US" dirty="0">
                <a:latin typeface="Calibri" panose="020F0502020204030204" pitchFamily="34" charset="0"/>
              </a:rPr>
              <a:t> </a:t>
            </a:r>
          </a:p>
          <a:p>
            <a:pPr algn="just"/>
            <a:endParaRPr lang="en-US" dirty="0">
              <a:latin typeface="Calibri" panose="020F0502020204030204" pitchFamily="34" charset="0"/>
            </a:endParaRPr>
          </a:p>
          <a:p>
            <a:pPr algn="just"/>
            <a:r>
              <a:rPr lang="en-US" dirty="0">
                <a:latin typeface="Calibri" panose="020F0502020204030204" pitchFamily="34" charset="0"/>
              </a:rPr>
              <a:t>TRANSNATIONAL CALL BUT NATIONAL FUNDING: </a:t>
            </a: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a:p>
            <a:pPr algn="just"/>
            <a:endParaRPr lang="en-US" dirty="0">
              <a:latin typeface="Calibri" panose="020F050202020403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331" y="4265166"/>
            <a:ext cx="2010070" cy="201007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03" y="4581128"/>
            <a:ext cx="3744416" cy="936104"/>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581128"/>
            <a:ext cx="2318953" cy="1325116"/>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6434" y="152531"/>
            <a:ext cx="933045" cy="782883"/>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5078" y="108155"/>
            <a:ext cx="1215342" cy="840847"/>
          </a:xfrm>
          <a:prstGeom prst="rect">
            <a:avLst/>
          </a:prstGeom>
        </p:spPr>
      </p:pic>
      <p:sp>
        <p:nvSpPr>
          <p:cNvPr id="8" name="CasellaDiTesto 2"/>
          <p:cNvSpPr txBox="1">
            <a:spLocks noChangeArrowheads="1"/>
          </p:cNvSpPr>
          <p:nvPr/>
        </p:nvSpPr>
        <p:spPr bwMode="auto">
          <a:xfrm>
            <a:off x="3311154" y="135195"/>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177771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permed.weebly.com/uploads/2/4/1/1/24114113/13996402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05" y="2223233"/>
            <a:ext cx="6277183" cy="114002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6"/>
          <p:cNvSpPr txBox="1"/>
          <p:nvPr/>
        </p:nvSpPr>
        <p:spPr>
          <a:xfrm>
            <a:off x="3376832" y="3350145"/>
            <a:ext cx="2837236" cy="338554"/>
          </a:xfrm>
          <a:prstGeom prst="rect">
            <a:avLst/>
          </a:prstGeom>
          <a:noFill/>
        </p:spPr>
        <p:txBody>
          <a:bodyPr wrap="square" rtlCol="0">
            <a:spAutoFit/>
          </a:bodyPr>
          <a:lstStyle/>
          <a:p>
            <a:pPr algn="l"/>
            <a:r>
              <a:rPr lang="it-IT" sz="1600" dirty="0">
                <a:solidFill>
                  <a:srgbClr val="008000"/>
                </a:solidFill>
                <a:effectLst/>
                <a:latin typeface="Garamond" panose="02020404030301010803" pitchFamily="18" charset="0"/>
              </a:rPr>
              <a:t>2016, 28-30 </a:t>
            </a:r>
            <a:r>
              <a:rPr lang="it-IT" sz="1600" dirty="0" err="1">
                <a:solidFill>
                  <a:srgbClr val="008000"/>
                </a:solidFill>
                <a:effectLst/>
                <a:latin typeface="Garamond" panose="02020404030301010803" pitchFamily="18" charset="0"/>
              </a:rPr>
              <a:t>June</a:t>
            </a:r>
            <a:r>
              <a:rPr lang="it-IT" sz="1600" dirty="0">
                <a:solidFill>
                  <a:srgbClr val="008000"/>
                </a:solidFill>
                <a:effectLst/>
                <a:latin typeface="Garamond" panose="02020404030301010803" pitchFamily="18" charset="0"/>
              </a:rPr>
              <a:t> – Brescia (I)</a:t>
            </a:r>
          </a:p>
        </p:txBody>
      </p:sp>
      <p:sp>
        <p:nvSpPr>
          <p:cNvPr id="4" name="CuadroTexto 3"/>
          <p:cNvSpPr txBox="1"/>
          <p:nvPr/>
        </p:nvSpPr>
        <p:spPr>
          <a:xfrm>
            <a:off x="0" y="4292082"/>
            <a:ext cx="9144000" cy="1077218"/>
          </a:xfrm>
          <a:prstGeom prst="rect">
            <a:avLst/>
          </a:prstGeom>
          <a:noFill/>
        </p:spPr>
        <p:txBody>
          <a:bodyPr wrap="square" rtlCol="0">
            <a:spAutoFit/>
          </a:bodyPr>
          <a:lstStyle/>
          <a:p>
            <a:pPr algn="ctr"/>
            <a:r>
              <a:rPr lang="es-ES" sz="3200" dirty="0" err="1">
                <a:solidFill>
                  <a:srgbClr val="002060"/>
                </a:solidFill>
              </a:rPr>
              <a:t>Thank</a:t>
            </a:r>
            <a:r>
              <a:rPr lang="es-ES" sz="3200" dirty="0">
                <a:solidFill>
                  <a:srgbClr val="002060"/>
                </a:solidFill>
              </a:rPr>
              <a:t> </a:t>
            </a:r>
            <a:r>
              <a:rPr lang="es-ES" sz="3200" dirty="0" err="1">
                <a:solidFill>
                  <a:srgbClr val="002060"/>
                </a:solidFill>
              </a:rPr>
              <a:t>you</a:t>
            </a:r>
            <a:r>
              <a:rPr lang="es-ES" sz="3200" dirty="0">
                <a:solidFill>
                  <a:srgbClr val="002060"/>
                </a:solidFill>
              </a:rPr>
              <a:t> </a:t>
            </a:r>
            <a:r>
              <a:rPr lang="es-ES" sz="3200" dirty="0" err="1">
                <a:solidFill>
                  <a:srgbClr val="002060"/>
                </a:solidFill>
              </a:rPr>
              <a:t>very</a:t>
            </a:r>
            <a:r>
              <a:rPr lang="es-ES" sz="3200" dirty="0">
                <a:solidFill>
                  <a:srgbClr val="002060"/>
                </a:solidFill>
              </a:rPr>
              <a:t> </a:t>
            </a:r>
            <a:r>
              <a:rPr lang="es-ES" sz="3200" dirty="0" err="1">
                <a:solidFill>
                  <a:srgbClr val="002060"/>
                </a:solidFill>
              </a:rPr>
              <a:t>much</a:t>
            </a:r>
            <a:r>
              <a:rPr lang="es-ES" sz="3200" dirty="0">
                <a:solidFill>
                  <a:srgbClr val="002060"/>
                </a:solidFill>
              </a:rPr>
              <a:t> and </a:t>
            </a:r>
            <a:r>
              <a:rPr lang="es-ES" sz="3200" dirty="0" err="1">
                <a:solidFill>
                  <a:srgbClr val="002060"/>
                </a:solidFill>
              </a:rPr>
              <a:t>welcome</a:t>
            </a:r>
            <a:r>
              <a:rPr lang="es-ES" sz="3200" dirty="0">
                <a:solidFill>
                  <a:srgbClr val="002060"/>
                </a:solidFill>
              </a:rPr>
              <a:t> to </a:t>
            </a:r>
            <a:r>
              <a:rPr lang="es-ES" sz="3200" dirty="0" err="1">
                <a:solidFill>
                  <a:srgbClr val="002060"/>
                </a:solidFill>
              </a:rPr>
              <a:t>CAPER</a:t>
            </a:r>
            <a:r>
              <a:rPr lang="es-ES" sz="3200" i="1" dirty="0" err="1">
                <a:solidFill>
                  <a:srgbClr val="002060"/>
                </a:solidFill>
              </a:rPr>
              <a:t>med</a:t>
            </a:r>
            <a:r>
              <a:rPr lang="es-ES" sz="3200" dirty="0">
                <a:solidFill>
                  <a:srgbClr val="002060"/>
                </a:solidFill>
              </a:rPr>
              <a:t> 2016!</a:t>
            </a:r>
          </a:p>
        </p:txBody>
      </p:sp>
    </p:spTree>
    <p:extLst>
      <p:ext uri="{BB962C8B-B14F-4D97-AF65-F5344CB8AC3E}">
        <p14:creationId xmlns:p14="http://schemas.microsoft.com/office/powerpoint/2010/main" val="256344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39" y="1568909"/>
            <a:ext cx="7761654" cy="4276258"/>
          </a:xfrm>
          <a:prstGeom prst="rect">
            <a:avLst/>
          </a:prstGeom>
        </p:spPr>
      </p:pic>
      <p:sp>
        <p:nvSpPr>
          <p:cNvPr id="5" name="CasellaDiTesto 2"/>
          <p:cNvSpPr txBox="1">
            <a:spLocks noChangeArrowheads="1"/>
          </p:cNvSpPr>
          <p:nvPr/>
        </p:nvSpPr>
        <p:spPr bwMode="auto">
          <a:xfrm>
            <a:off x="3311154" y="191181"/>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A brief and succesful history</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Silvana Munzi</a:t>
            </a:r>
            <a:endParaRPr lang="it-IT" altLang="it-IT" i="1" dirty="0">
              <a:solidFill>
                <a:schemeClr val="bg1"/>
              </a:solidFill>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3483" t="13580" r="58641" b="74858"/>
          <a:stretch>
            <a:fillRect/>
          </a:stretch>
        </p:blipFill>
        <p:spPr bwMode="auto">
          <a:xfrm>
            <a:off x="7874227" y="642011"/>
            <a:ext cx="1169931" cy="425429"/>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072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sp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054" y="3178629"/>
            <a:ext cx="4617892" cy="2735943"/>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3207657" y="1349829"/>
            <a:ext cx="5196114" cy="2223734"/>
          </a:xfrm>
          <a:prstGeom prst="wedgeEllipse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600" dirty="0">
                <a:solidFill>
                  <a:srgbClr val="FF0000"/>
                </a:solidFill>
              </a:rPr>
              <a:t>Oh no, another scientific meeting!!!!!!</a:t>
            </a:r>
            <a:endParaRPr lang="en-US" sz="3600" dirty="0">
              <a:solidFill>
                <a:srgbClr val="FF0000"/>
              </a:solidFill>
            </a:endParaRPr>
          </a:p>
        </p:txBody>
      </p:sp>
      <p:sp>
        <p:nvSpPr>
          <p:cNvPr id="7" name="CasellaDiTesto 2"/>
          <p:cNvSpPr txBox="1">
            <a:spLocks noChangeArrowheads="1"/>
          </p:cNvSpPr>
          <p:nvPr/>
        </p:nvSpPr>
        <p:spPr bwMode="auto">
          <a:xfrm>
            <a:off x="3311154" y="191181"/>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A brief and succesful history</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Silvana Munzi</a:t>
            </a:r>
            <a:endParaRPr lang="it-IT" altLang="it-IT" i="1" dirty="0">
              <a:solidFill>
                <a:schemeClr val="bg1"/>
              </a:solidFill>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3483" t="13580" r="58641" b="74858"/>
          <a:stretch>
            <a:fillRect/>
          </a:stretch>
        </p:blipFill>
        <p:spPr bwMode="auto">
          <a:xfrm>
            <a:off x="7874227" y="642011"/>
            <a:ext cx="1169931" cy="425429"/>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256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14" y="1854884"/>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710" y="1854884"/>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306" y="1854884"/>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902" y="1854884"/>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498" y="1854884"/>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14" y="2881412"/>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710" y="2881412"/>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306" y="2881412"/>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902" y="2881412"/>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498" y="2881412"/>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14" y="3907940"/>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710" y="3907940"/>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902" y="3907940"/>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498" y="3907940"/>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24" y="4934468"/>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620" y="4934468"/>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216" y="4934468"/>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2" y="4934468"/>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emot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408" y="4934468"/>
            <a:ext cx="1542596" cy="1026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emoticons.net/images/posts/silly_facebook_emo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694" y="3857551"/>
            <a:ext cx="1220909" cy="1127306"/>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
          <p:cNvSpPr txBox="1">
            <a:spLocks noChangeArrowheads="1"/>
          </p:cNvSpPr>
          <p:nvPr/>
        </p:nvSpPr>
        <p:spPr bwMode="auto">
          <a:xfrm>
            <a:off x="3311154" y="191181"/>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A brief and succesful history</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Silvana Munzi</a:t>
            </a:r>
            <a:endParaRPr lang="it-IT" altLang="it-IT" i="1" dirty="0">
              <a:solidFill>
                <a:schemeClr val="bg1"/>
              </a:solidFill>
              <a:cs typeface="Arial"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rcRect l="23483" t="13580" r="58641" b="74858"/>
          <a:stretch>
            <a:fillRect/>
          </a:stretch>
        </p:blipFill>
        <p:spPr bwMode="auto">
          <a:xfrm>
            <a:off x="7874227" y="642011"/>
            <a:ext cx="1169931" cy="425429"/>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903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543" y="1770744"/>
            <a:ext cx="3425371" cy="2031325"/>
          </a:xfrm>
          <a:prstGeom prst="rect">
            <a:avLst/>
          </a:prstGeom>
          <a:noFill/>
        </p:spPr>
        <p:txBody>
          <a:bodyPr wrap="square" rtlCol="0">
            <a:spAutoFit/>
          </a:bodyPr>
          <a:lstStyle/>
          <a:p>
            <a:pPr algn="ctr"/>
            <a:r>
              <a:rPr lang="en-US" dirty="0" err="1">
                <a:solidFill>
                  <a:srgbClr val="5FA233"/>
                </a:solidFill>
                <a:latin typeface="Open Sans"/>
              </a:rPr>
              <a:t>CAPER</a:t>
            </a:r>
            <a:r>
              <a:rPr lang="en-US" i="1" dirty="0" err="1">
                <a:solidFill>
                  <a:srgbClr val="5FA233"/>
                </a:solidFill>
                <a:latin typeface="Open Sans"/>
              </a:rPr>
              <a:t>med</a:t>
            </a:r>
            <a:r>
              <a:rPr lang="en-US" i="1" dirty="0">
                <a:solidFill>
                  <a:srgbClr val="5FA233"/>
                </a:solidFill>
                <a:latin typeface="Open Sans"/>
              </a:rPr>
              <a:t> </a:t>
            </a:r>
            <a:r>
              <a:rPr lang="en-US" dirty="0">
                <a:solidFill>
                  <a:srgbClr val="5FA233"/>
                </a:solidFill>
                <a:latin typeface="Open Sans"/>
              </a:rPr>
              <a:t>2014 - I </a:t>
            </a:r>
            <a:r>
              <a:rPr lang="en-US" dirty="0" smtClean="0">
                <a:solidFill>
                  <a:srgbClr val="5FA233"/>
                </a:solidFill>
                <a:latin typeface="Open Sans"/>
              </a:rPr>
              <a:t>Meeting </a:t>
            </a:r>
            <a:r>
              <a:rPr lang="en-US" dirty="0">
                <a:solidFill>
                  <a:srgbClr val="5FA233"/>
                </a:solidFill>
                <a:latin typeface="Open Sans"/>
              </a:rPr>
              <a:t>Lisbon, </a:t>
            </a:r>
            <a:r>
              <a:rPr lang="en-US" dirty="0" smtClean="0">
                <a:solidFill>
                  <a:srgbClr val="5FA233"/>
                </a:solidFill>
                <a:latin typeface="Open Sans"/>
              </a:rPr>
              <a:t>Portugal, 3-4 </a:t>
            </a:r>
            <a:r>
              <a:rPr lang="en-US" dirty="0" smtClean="0">
                <a:solidFill>
                  <a:srgbClr val="5FA233"/>
                </a:solidFill>
                <a:latin typeface="Open Sans"/>
              </a:rPr>
              <a:t>July</a:t>
            </a:r>
          </a:p>
          <a:p>
            <a:pPr algn="ctr"/>
            <a:endParaRPr lang="pt-PT" dirty="0" smtClean="0">
              <a:solidFill>
                <a:srgbClr val="5FA233"/>
              </a:solidFill>
              <a:latin typeface="Open Sans"/>
            </a:endParaRPr>
          </a:p>
          <a:p>
            <a:pPr algn="ctr"/>
            <a:r>
              <a:rPr lang="pt-PT" dirty="0" smtClean="0">
                <a:solidFill>
                  <a:srgbClr val="5FA233"/>
                </a:solidFill>
                <a:latin typeface="Open Sans"/>
              </a:rPr>
              <a:t>38 participants </a:t>
            </a:r>
          </a:p>
          <a:p>
            <a:pPr algn="ctr"/>
            <a:r>
              <a:rPr lang="pt-PT" dirty="0" smtClean="0">
                <a:solidFill>
                  <a:srgbClr val="5FA233"/>
                </a:solidFill>
                <a:latin typeface="Open Sans"/>
              </a:rPr>
              <a:t>(but 11 from Lisbon!)</a:t>
            </a:r>
          </a:p>
          <a:p>
            <a:pPr algn="ctr"/>
            <a:endParaRPr lang="pt-PT" dirty="0">
              <a:solidFill>
                <a:srgbClr val="5FA233"/>
              </a:solidFill>
              <a:latin typeface="Open Sans"/>
            </a:endParaRPr>
          </a:p>
          <a:p>
            <a:pPr algn="ctr"/>
            <a:r>
              <a:rPr lang="pt-PT" dirty="0" smtClean="0">
                <a:solidFill>
                  <a:srgbClr val="5FA233"/>
                </a:solidFill>
                <a:latin typeface="Open Sans"/>
              </a:rPr>
              <a:t>20 institutions</a:t>
            </a:r>
            <a:endParaRPr lang="en-US" dirty="0"/>
          </a:p>
        </p:txBody>
      </p:sp>
      <p:sp>
        <p:nvSpPr>
          <p:cNvPr id="3" name="TextBox 2"/>
          <p:cNvSpPr txBox="1"/>
          <p:nvPr/>
        </p:nvSpPr>
        <p:spPr>
          <a:xfrm>
            <a:off x="5239657" y="1770744"/>
            <a:ext cx="3222171" cy="2308324"/>
          </a:xfrm>
          <a:prstGeom prst="rect">
            <a:avLst/>
          </a:prstGeom>
          <a:noFill/>
        </p:spPr>
        <p:txBody>
          <a:bodyPr wrap="square" rtlCol="0">
            <a:spAutoFit/>
          </a:bodyPr>
          <a:lstStyle/>
          <a:p>
            <a:pPr algn="ctr"/>
            <a:r>
              <a:rPr lang="en-US" dirty="0" err="1">
                <a:solidFill>
                  <a:srgbClr val="5FA233"/>
                </a:solidFill>
                <a:latin typeface="Open Sans"/>
              </a:rPr>
              <a:t>CAPER</a:t>
            </a:r>
            <a:r>
              <a:rPr lang="en-US" i="1" dirty="0" err="1">
                <a:solidFill>
                  <a:srgbClr val="5FA233"/>
                </a:solidFill>
                <a:latin typeface="Open Sans"/>
              </a:rPr>
              <a:t>med</a:t>
            </a:r>
            <a:r>
              <a:rPr lang="en-US" i="1" dirty="0">
                <a:solidFill>
                  <a:srgbClr val="5FA233"/>
                </a:solidFill>
                <a:latin typeface="Open Sans"/>
              </a:rPr>
              <a:t> </a:t>
            </a:r>
            <a:r>
              <a:rPr lang="en-US" dirty="0">
                <a:solidFill>
                  <a:srgbClr val="5FA233"/>
                </a:solidFill>
                <a:latin typeface="Open Sans"/>
              </a:rPr>
              <a:t>2016 - II Meeting </a:t>
            </a:r>
            <a:r>
              <a:rPr lang="en-US" dirty="0" smtClean="0">
                <a:solidFill>
                  <a:srgbClr val="5FA233"/>
                </a:solidFill>
                <a:latin typeface="Open Sans"/>
              </a:rPr>
              <a:t>Brescia</a:t>
            </a:r>
            <a:r>
              <a:rPr lang="en-US" dirty="0">
                <a:solidFill>
                  <a:srgbClr val="5FA233"/>
                </a:solidFill>
                <a:latin typeface="Open Sans"/>
              </a:rPr>
              <a:t>, Italy, 28-30 </a:t>
            </a:r>
            <a:r>
              <a:rPr lang="en-US" dirty="0" smtClean="0">
                <a:solidFill>
                  <a:srgbClr val="5FA233"/>
                </a:solidFill>
                <a:latin typeface="Open Sans"/>
              </a:rPr>
              <a:t>June</a:t>
            </a:r>
          </a:p>
          <a:p>
            <a:pPr algn="ctr"/>
            <a:endParaRPr lang="pt-PT" b="1" dirty="0" smtClean="0">
              <a:solidFill>
                <a:srgbClr val="5FA233"/>
              </a:solidFill>
              <a:latin typeface="Open Sans"/>
            </a:endParaRPr>
          </a:p>
          <a:p>
            <a:pPr algn="ctr"/>
            <a:r>
              <a:rPr lang="pt-PT" dirty="0" smtClean="0">
                <a:solidFill>
                  <a:srgbClr val="5FA233"/>
                </a:solidFill>
                <a:latin typeface="Open Sans"/>
              </a:rPr>
              <a:t>30 </a:t>
            </a:r>
            <a:r>
              <a:rPr lang="pt-PT" dirty="0" smtClean="0">
                <a:solidFill>
                  <a:srgbClr val="5FA233"/>
                </a:solidFill>
                <a:latin typeface="Open Sans"/>
              </a:rPr>
              <a:t>participants</a:t>
            </a:r>
          </a:p>
          <a:p>
            <a:pPr algn="ctr"/>
            <a:r>
              <a:rPr lang="pt-PT" dirty="0" smtClean="0">
                <a:solidFill>
                  <a:srgbClr val="5FA233"/>
                </a:solidFill>
                <a:latin typeface="Open Sans"/>
              </a:rPr>
              <a:t>+ 4 invited speakers</a:t>
            </a:r>
            <a:endParaRPr lang="pt-PT" dirty="0" smtClean="0">
              <a:solidFill>
                <a:srgbClr val="5FA233"/>
              </a:solidFill>
              <a:latin typeface="Open Sans"/>
            </a:endParaRPr>
          </a:p>
          <a:p>
            <a:pPr algn="ctr"/>
            <a:endParaRPr lang="pt-PT" dirty="0" smtClean="0">
              <a:solidFill>
                <a:srgbClr val="5FA233"/>
              </a:solidFill>
              <a:latin typeface="Open Sans"/>
            </a:endParaRPr>
          </a:p>
          <a:p>
            <a:pPr algn="ctr"/>
            <a:r>
              <a:rPr lang="pt-PT" dirty="0" smtClean="0">
                <a:solidFill>
                  <a:srgbClr val="5FA233"/>
                </a:solidFill>
                <a:latin typeface="Open Sans"/>
              </a:rPr>
              <a:t>20 institutions</a:t>
            </a:r>
          </a:p>
          <a:p>
            <a:pPr algn="ctr"/>
            <a:r>
              <a:rPr lang="pt-PT" dirty="0" smtClean="0">
                <a:solidFill>
                  <a:srgbClr val="5FA233"/>
                </a:solidFill>
                <a:latin typeface="Open Sans"/>
              </a:rPr>
              <a:t>(but some different)</a:t>
            </a:r>
            <a:endParaRPr lang="en-US" dirty="0"/>
          </a:p>
        </p:txBody>
      </p:sp>
      <p:sp>
        <p:nvSpPr>
          <p:cNvPr id="6" name="Down Arrow 5"/>
          <p:cNvSpPr/>
          <p:nvPr/>
        </p:nvSpPr>
        <p:spPr>
          <a:xfrm>
            <a:off x="2046513" y="4234590"/>
            <a:ext cx="435429" cy="40093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633027" y="4234590"/>
            <a:ext cx="435429" cy="40093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3141" y="4903305"/>
            <a:ext cx="3222171" cy="1477328"/>
          </a:xfrm>
          <a:prstGeom prst="rect">
            <a:avLst/>
          </a:prstGeom>
          <a:noFill/>
        </p:spPr>
        <p:txBody>
          <a:bodyPr wrap="square" rtlCol="0">
            <a:spAutoFit/>
          </a:bodyPr>
          <a:lstStyle/>
          <a:p>
            <a:pPr algn="ctr"/>
            <a:r>
              <a:rPr lang="en-US" dirty="0" smtClean="0">
                <a:solidFill>
                  <a:srgbClr val="5FA233"/>
                </a:solidFill>
                <a:latin typeface="Open Sans"/>
              </a:rPr>
              <a:t>Review paper submitted to Global Change Biology</a:t>
            </a:r>
          </a:p>
          <a:p>
            <a:pPr algn="ctr"/>
            <a:r>
              <a:rPr lang="pt-PT" dirty="0" smtClean="0">
                <a:solidFill>
                  <a:srgbClr val="5FA233"/>
                </a:solidFill>
                <a:latin typeface="Open Sans"/>
              </a:rPr>
              <a:t>(encouraging comments)</a:t>
            </a:r>
          </a:p>
          <a:p>
            <a:pPr algn="ctr"/>
            <a:endParaRPr lang="pt-PT" dirty="0">
              <a:solidFill>
                <a:srgbClr val="5FA233"/>
              </a:solidFill>
              <a:latin typeface="Open Sans"/>
            </a:endParaRPr>
          </a:p>
          <a:p>
            <a:pPr algn="ctr"/>
            <a:r>
              <a:rPr lang="pt-PT" dirty="0" smtClean="0">
                <a:solidFill>
                  <a:srgbClr val="5FA233"/>
                </a:solidFill>
                <a:latin typeface="Open Sans"/>
              </a:rPr>
              <a:t>NitroMed network</a:t>
            </a:r>
            <a:endParaRPr lang="en-US" dirty="0" smtClean="0">
              <a:solidFill>
                <a:srgbClr val="5FA233"/>
              </a:solidFill>
              <a:latin typeface="Open Sans"/>
            </a:endParaRPr>
          </a:p>
        </p:txBody>
      </p:sp>
      <p:sp>
        <p:nvSpPr>
          <p:cNvPr id="9" name="TextBox 8"/>
          <p:cNvSpPr txBox="1"/>
          <p:nvPr/>
        </p:nvSpPr>
        <p:spPr>
          <a:xfrm>
            <a:off x="5210623" y="4903305"/>
            <a:ext cx="3222171" cy="923330"/>
          </a:xfrm>
          <a:prstGeom prst="rect">
            <a:avLst/>
          </a:prstGeom>
          <a:noFill/>
        </p:spPr>
        <p:txBody>
          <a:bodyPr wrap="square" rtlCol="0">
            <a:spAutoFit/>
          </a:bodyPr>
          <a:lstStyle/>
          <a:p>
            <a:pPr algn="ctr"/>
            <a:r>
              <a:rPr lang="pt-PT" dirty="0" smtClean="0">
                <a:solidFill>
                  <a:srgbClr val="5FA233"/>
                </a:solidFill>
                <a:latin typeface="Open Sans"/>
              </a:rPr>
              <a:t>Preparation of two proposals:</a:t>
            </a:r>
          </a:p>
          <a:p>
            <a:pPr marL="285750" indent="-285750" algn="ctr">
              <a:buFontTx/>
              <a:buChar char="-"/>
            </a:pPr>
            <a:r>
              <a:rPr lang="pt-PT" dirty="0" smtClean="0">
                <a:solidFill>
                  <a:srgbClr val="5FA233"/>
                </a:solidFill>
                <a:latin typeface="Open Sans"/>
              </a:rPr>
              <a:t>Networking</a:t>
            </a:r>
          </a:p>
          <a:p>
            <a:pPr marL="285750" indent="-285750" algn="ctr">
              <a:buFontTx/>
              <a:buChar char="-"/>
            </a:pPr>
            <a:r>
              <a:rPr lang="pt-PT" dirty="0" smtClean="0">
                <a:solidFill>
                  <a:srgbClr val="5FA233"/>
                </a:solidFill>
                <a:latin typeface="Open Sans"/>
              </a:rPr>
              <a:t>Research</a:t>
            </a:r>
            <a:endParaRPr lang="en-US" dirty="0" smtClean="0">
              <a:solidFill>
                <a:srgbClr val="5FA233"/>
              </a:solidFill>
              <a:latin typeface="Open Sans"/>
            </a:endParaRPr>
          </a:p>
        </p:txBody>
      </p:sp>
      <p:sp>
        <p:nvSpPr>
          <p:cNvPr id="10" name="CasellaDiTesto 2"/>
          <p:cNvSpPr txBox="1">
            <a:spLocks noChangeArrowheads="1"/>
          </p:cNvSpPr>
          <p:nvPr/>
        </p:nvSpPr>
        <p:spPr bwMode="auto">
          <a:xfrm>
            <a:off x="3311154" y="191181"/>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A</a:t>
            </a:r>
            <a:r>
              <a:rPr lang="it-IT" altLang="it-IT" sz="2400" b="1" dirty="0" smtClean="0">
                <a:solidFill>
                  <a:schemeClr val="bg1"/>
                </a:solidFill>
                <a:cs typeface="Arial" pitchFamily="34" charset="0"/>
              </a:rPr>
              <a:t> brief and succesful history</a:t>
            </a:r>
          </a:p>
          <a:p>
            <a:endParaRPr lang="it-IT" altLang="it-IT" sz="400" b="1" dirty="0" smtClean="0">
              <a:solidFill>
                <a:schemeClr val="bg1"/>
              </a:solidFill>
              <a:cs typeface="Arial" pitchFamily="34" charset="0"/>
            </a:endParaRPr>
          </a:p>
          <a:p>
            <a:r>
              <a:rPr lang="it-IT" altLang="it-IT" b="1" i="1" dirty="0" smtClean="0">
                <a:solidFill>
                  <a:schemeClr val="bg1"/>
                </a:solidFill>
                <a:cs typeface="Arial" pitchFamily="34" charset="0"/>
              </a:rPr>
              <a:t>Silvana Munzi</a:t>
            </a:r>
            <a:endParaRPr lang="it-IT" altLang="it-IT" i="1" dirty="0">
              <a:solidFill>
                <a:schemeClr val="bg1"/>
              </a:solidFill>
              <a:cs typeface="Arial"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l="23483" t="13580" r="58641" b="74858"/>
          <a:stretch>
            <a:fillRect/>
          </a:stretch>
        </p:blipFill>
        <p:spPr bwMode="auto">
          <a:xfrm>
            <a:off x="7874227" y="642011"/>
            <a:ext cx="1169931" cy="42542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92305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2"/>
          <p:cNvSpPr txBox="1">
            <a:spLocks noChangeArrowheads="1"/>
          </p:cNvSpPr>
          <p:nvPr/>
        </p:nvSpPr>
        <p:spPr bwMode="auto">
          <a:xfrm>
            <a:off x="3311154" y="191181"/>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A brief and succesful history</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Silvana Munzi</a:t>
            </a:r>
            <a:endParaRPr lang="it-IT" altLang="it-IT" i="1" dirty="0">
              <a:solidFill>
                <a:schemeClr val="bg1"/>
              </a:solidFill>
              <a:cs typeface="Arial"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l="23483" t="13580" r="58641" b="74858"/>
          <a:stretch>
            <a:fillRect/>
          </a:stretch>
        </p:blipFill>
        <p:spPr bwMode="auto">
          <a:xfrm>
            <a:off x="7874227" y="642011"/>
            <a:ext cx="1169931" cy="425429"/>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19" y="1830920"/>
            <a:ext cx="8522562" cy="4250565"/>
          </a:xfrm>
          <a:prstGeom prst="rect">
            <a:avLst/>
          </a:prstGeom>
        </p:spPr>
      </p:pic>
    </p:spTree>
    <p:extLst>
      <p:ext uri="{BB962C8B-B14F-4D97-AF65-F5344CB8AC3E}">
        <p14:creationId xmlns:p14="http://schemas.microsoft.com/office/powerpoint/2010/main" val="417810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25" y="2204864"/>
            <a:ext cx="7704856" cy="2554545"/>
          </a:xfrm>
          <a:prstGeom prst="rect">
            <a:avLst/>
          </a:prstGeom>
          <a:noFill/>
        </p:spPr>
        <p:txBody>
          <a:bodyPr wrap="square" rtlCol="0">
            <a:spAutoFit/>
          </a:bodyPr>
          <a:lstStyle/>
          <a:p>
            <a:pPr algn="just"/>
            <a:r>
              <a:rPr lang="en-US" sz="3200" dirty="0">
                <a:latin typeface="Calibri" panose="020F0502020204030204" pitchFamily="34" charset="0"/>
              </a:rPr>
              <a:t>CAPERMED aims to bring together people working on air pollution in Mediterranean ecosystems in order to coordinate expertise for quantifying current impacts and </a:t>
            </a:r>
            <a:r>
              <a:rPr lang="en-US" sz="3200" dirty="0">
                <a:solidFill>
                  <a:srgbClr val="00B050"/>
                </a:solidFill>
                <a:latin typeface="Calibri" panose="020F0502020204030204" pitchFamily="34" charset="0"/>
              </a:rPr>
              <a:t>identify</a:t>
            </a:r>
            <a:r>
              <a:rPr lang="en-US" sz="3200" dirty="0">
                <a:latin typeface="Calibri" panose="020F0502020204030204" pitchFamily="34" charset="0"/>
              </a:rPr>
              <a:t> </a:t>
            </a:r>
            <a:r>
              <a:rPr lang="en-US" sz="3200" dirty="0">
                <a:solidFill>
                  <a:srgbClr val="00B050"/>
                </a:solidFill>
                <a:latin typeface="Calibri" panose="020F0502020204030204" pitchFamily="34" charset="0"/>
              </a:rPr>
              <a:t>future challenges</a:t>
            </a:r>
            <a:endParaRPr lang="es-ES" sz="3200" dirty="0">
              <a:latin typeface="Calibri" panose="020F05020202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1064" y="208517"/>
            <a:ext cx="1028415" cy="86290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078" y="164141"/>
            <a:ext cx="1215342" cy="840847"/>
          </a:xfrm>
          <a:prstGeom prst="rect">
            <a:avLst/>
          </a:prstGeom>
        </p:spPr>
      </p:pic>
      <p:sp>
        <p:nvSpPr>
          <p:cNvPr id="8" name="CasellaDiTesto 2"/>
          <p:cNvSpPr txBox="1">
            <a:spLocks noChangeArrowheads="1"/>
          </p:cNvSpPr>
          <p:nvPr/>
        </p:nvSpPr>
        <p:spPr bwMode="auto">
          <a:xfrm>
            <a:off x="3311154" y="191181"/>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34183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08050"/>
            <a:ext cx="90011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434" y="96545"/>
            <a:ext cx="933045" cy="78288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078" y="52169"/>
            <a:ext cx="1215342" cy="840847"/>
          </a:xfrm>
          <a:prstGeom prst="rect">
            <a:avLst/>
          </a:prstGeom>
        </p:spPr>
      </p:pic>
      <p:sp>
        <p:nvSpPr>
          <p:cNvPr id="5" name="CasellaDiTesto 2"/>
          <p:cNvSpPr txBox="1">
            <a:spLocks noChangeArrowheads="1"/>
          </p:cNvSpPr>
          <p:nvPr/>
        </p:nvSpPr>
        <p:spPr bwMode="auto">
          <a:xfrm>
            <a:off x="3311154" y="79209"/>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413843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6328" y="1242345"/>
            <a:ext cx="8917671" cy="5201424"/>
          </a:xfrm>
          <a:prstGeom prst="rect">
            <a:avLst/>
          </a:prstGeom>
          <a:noFill/>
        </p:spPr>
        <p:txBody>
          <a:bodyPr wrap="square" rtlCol="0">
            <a:spAutoFit/>
          </a:bodyPr>
          <a:lstStyle/>
          <a:p>
            <a:pPr lvl="0"/>
            <a:r>
              <a:rPr lang="en-US" sz="2400" dirty="0">
                <a:latin typeface="Calibri" panose="020F0502020204030204" pitchFamily="34" charset="0"/>
              </a:rPr>
              <a:t>       At a time of public budge constraints, major demographic changes and increasing global competition, Europe´s competitiveness, our capacity to create millions of new jobs to replace those lost in the crisis and, overall, our future standard of living depends on our ability to drive innovation in products, services, business and social processes and models. </a:t>
            </a:r>
            <a:r>
              <a:rPr lang="en-US" sz="2400" b="1" dirty="0">
                <a:latin typeface="Calibri" panose="020F0502020204030204" pitchFamily="34" charset="0"/>
              </a:rPr>
              <a:t>This is why innovation has been placed at the heart of the Europe 2020 strategy</a:t>
            </a:r>
            <a:r>
              <a:rPr lang="en-US" sz="2400" dirty="0">
                <a:latin typeface="Calibri" panose="020F0502020204030204" pitchFamily="34" charset="0"/>
              </a:rPr>
              <a:t>. Innovation is also our best means of successfully tackling major societal challenges, such as climate change, energy and resource scarcity, health and ageing…</a:t>
            </a:r>
          </a:p>
          <a:p>
            <a:pPr lvl="0"/>
            <a:r>
              <a:rPr lang="en-US" sz="2400" dirty="0">
                <a:latin typeface="Calibri" panose="020F0502020204030204" pitchFamily="34" charset="0"/>
              </a:rPr>
              <a:t>         … the biggest challenge… is to adopt a much more strategic approach to innovation…whereby innovation is the overarching policy objective…where EU and national/regional policies are closely aligned and mutually reinforcing…</a:t>
            </a:r>
            <a:endParaRPr lang="en-US" sz="2000" dirty="0">
              <a:latin typeface="Calibri" panose="020F0502020204030204" pitchFamily="34" charset="0"/>
            </a:endParaRPr>
          </a:p>
          <a:p>
            <a:pPr lvl="0" algn="r"/>
            <a:r>
              <a:rPr lang="en-US" sz="2000" b="1" dirty="0">
                <a:latin typeface="Calibri" panose="020F0502020204030204" pitchFamily="34" charset="0"/>
              </a:rPr>
              <a:t>COM (2010) 546 6.10.2010</a:t>
            </a:r>
            <a:endParaRPr lang="en-US" sz="1600" dirty="0">
              <a:latin typeface="Calibri" panose="020F050202020403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6434" y="143200"/>
            <a:ext cx="933045" cy="782883"/>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078" y="98824"/>
            <a:ext cx="1215342" cy="840847"/>
          </a:xfrm>
          <a:prstGeom prst="rect">
            <a:avLst/>
          </a:prstGeom>
        </p:spPr>
      </p:pic>
      <p:sp>
        <p:nvSpPr>
          <p:cNvPr id="5" name="CasellaDiTesto 2"/>
          <p:cNvSpPr txBox="1">
            <a:spLocks noChangeArrowheads="1"/>
          </p:cNvSpPr>
          <p:nvPr/>
        </p:nvSpPr>
        <p:spPr bwMode="auto">
          <a:xfrm>
            <a:off x="3311154" y="125864"/>
            <a:ext cx="52641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r>
              <a:rPr lang="it-IT" altLang="it-IT" sz="2400" b="1" dirty="0">
                <a:solidFill>
                  <a:schemeClr val="bg1"/>
                </a:solidFill>
                <a:cs typeface="Arial" pitchFamily="34" charset="0"/>
              </a:rPr>
              <a:t>Future challenges</a:t>
            </a:r>
          </a:p>
          <a:p>
            <a:endParaRPr lang="it-IT" altLang="it-IT" sz="400" b="1" dirty="0">
              <a:solidFill>
                <a:schemeClr val="bg1"/>
              </a:solidFill>
              <a:cs typeface="Arial" pitchFamily="34" charset="0"/>
            </a:endParaRPr>
          </a:p>
          <a:p>
            <a:r>
              <a:rPr lang="it-IT" altLang="it-IT" b="1" i="1" dirty="0">
                <a:solidFill>
                  <a:schemeClr val="bg1"/>
                </a:solidFill>
                <a:cs typeface="Arial" pitchFamily="34" charset="0"/>
              </a:rPr>
              <a:t>María Arróniz-Crespo</a:t>
            </a:r>
            <a:endParaRPr lang="it-IT" altLang="it-IT" i="1" dirty="0">
              <a:solidFill>
                <a:schemeClr val="bg1"/>
              </a:solidFill>
              <a:cs typeface="Arial" pitchFamily="34" charset="0"/>
            </a:endParaRPr>
          </a:p>
        </p:txBody>
      </p:sp>
    </p:spTree>
    <p:extLst>
      <p:ext uri="{BB962C8B-B14F-4D97-AF65-F5344CB8AC3E}">
        <p14:creationId xmlns:p14="http://schemas.microsoft.com/office/powerpoint/2010/main" val="1571225826"/>
      </p:ext>
    </p:extLst>
  </p:cSld>
  <p:clrMapOvr>
    <a:masterClrMapping/>
  </p:clrMapOvr>
</p:sld>
</file>

<file path=ppt/theme/theme1.xml><?xml version="1.0" encoding="utf-8"?>
<a:theme xmlns:a="http://schemas.openxmlformats.org/drawingml/2006/main" name="template 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4645</TotalTime>
  <Words>978</Words>
  <Application>Microsoft Office PowerPoint</Application>
  <PresentationFormat>On-screen Show (4:3)</PresentationFormat>
  <Paragraphs>141</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Arial</vt:lpstr>
      <vt:lpstr>Calibri</vt:lpstr>
      <vt:lpstr>Garamond</vt:lpstr>
      <vt:lpstr>Georgia</vt:lpstr>
      <vt:lpstr>inherit</vt:lpstr>
      <vt:lpstr>Open Sans</vt:lpstr>
      <vt:lpstr>template power point</vt:lpstr>
      <vt:lpstr>2_Tema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Marzuoli</dc:creator>
  <cp:lastModifiedBy>Silvana</cp:lastModifiedBy>
  <cp:revision>227</cp:revision>
  <dcterms:created xsi:type="dcterms:W3CDTF">2014-01-15T08:46:38Z</dcterms:created>
  <dcterms:modified xsi:type="dcterms:W3CDTF">2016-06-28T08:41:37Z</dcterms:modified>
</cp:coreProperties>
</file>